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6" r:id="rId7"/>
    <p:sldId id="262" r:id="rId8"/>
    <p:sldId id="267" r:id="rId9"/>
    <p:sldId id="268" r:id="rId10"/>
    <p:sldId id="269" r:id="rId11"/>
    <p:sldId id="270" r:id="rId12"/>
    <p:sldId id="271" r:id="rId13"/>
    <p:sldId id="272" r:id="rId14"/>
    <p:sldId id="265" r:id="rId15"/>
    <p:sldId id="261" r:id="rId16"/>
    <p:sldId id="273" r:id="rId17"/>
  </p:sldIdLst>
  <p:sldSz cx="14630400" cy="8229600"/>
  <p:notesSz cx="8229600" cy="14630400"/>
  <p:embeddedFontLst>
    <p:embeddedFont>
      <p:font typeface="Consolas" panose="020B0609020204030204" pitchFamily="49" charset="0"/>
      <p:regular r:id="rId19"/>
      <p:bold r:id="rId20"/>
      <p:italic r:id="rId21"/>
      <p:boldItalic r:id="rId22"/>
    </p:embeddedFont>
    <p:embeddedFont>
      <p:font typeface="Inconsolata" pitchFamily="1" charset="0"/>
      <p:regular r:id="rId23"/>
    </p:embeddedFont>
    <p:embeddedFont>
      <p:font typeface="Montserrat Black" panose="00000A00000000000000" pitchFamily="2"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EC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0952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svg"/><Relationship Id="rId2" Type="http://schemas.openxmlformats.org/officeDocument/2006/relationships/notesSlide" Target="../notesSlides/notesSlide14.xml"/><Relationship Id="rId16" Type="http://schemas.openxmlformats.org/officeDocument/2006/relationships/image" Target="../media/image58.png"/><Relationship Id="rId1" Type="http://schemas.openxmlformats.org/officeDocument/2006/relationships/slideLayout" Target="../slideLayouts/slideLayout11.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sv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797838"/>
            <a:ext cx="11986141" cy="620078"/>
          </a:xfrm>
          <a:prstGeom prst="rect">
            <a:avLst/>
          </a:prstGeom>
          <a:noFill/>
          <a:ln/>
        </p:spPr>
        <p:txBody>
          <a:bodyPr wrap="none" lIns="0" tIns="0" rIns="0" bIns="0" rtlCol="0" anchor="t"/>
          <a:lstStyle/>
          <a:p>
            <a:pPr marL="0" indent="0" algn="l">
              <a:lnSpc>
                <a:spcPts val="4850"/>
              </a:lnSpc>
              <a:buNone/>
            </a:pPr>
            <a:r>
              <a:rPr lang="en-US" sz="3900" b="1" dirty="0">
                <a:solidFill>
                  <a:srgbClr val="151617"/>
                </a:solidFill>
                <a:latin typeface="Montserrat Black" pitchFamily="34" charset="0"/>
                <a:ea typeface="Montserrat Black" pitchFamily="34" charset="-122"/>
                <a:cs typeface="Montserrat Black" pitchFamily="34" charset="-120"/>
              </a:rPr>
              <a:t>Game-Based Learning Using C Programming</a:t>
            </a:r>
            <a:endParaRPr lang="en-US" sz="3900" dirty="0"/>
          </a:p>
        </p:txBody>
      </p:sp>
      <p:sp>
        <p:nvSpPr>
          <p:cNvPr id="3" name="Text 1"/>
          <p:cNvSpPr/>
          <p:nvPr/>
        </p:nvSpPr>
        <p:spPr>
          <a:xfrm>
            <a:off x="793790" y="1826538"/>
            <a:ext cx="13042821" cy="396954"/>
          </a:xfrm>
          <a:prstGeom prst="rect">
            <a:avLst/>
          </a:prstGeom>
          <a:noFill/>
          <a:ln/>
        </p:spPr>
        <p:txBody>
          <a:bodyPr wrap="none" lIns="0" tIns="0" rIns="0" bIns="0" rtlCol="0" anchor="t"/>
          <a:lstStyle/>
          <a:p>
            <a:pPr marL="0" indent="0" algn="l">
              <a:lnSpc>
                <a:spcPts val="3100"/>
              </a:lnSpc>
              <a:buNone/>
            </a:pPr>
            <a:r>
              <a:rPr lang="en-US" sz="1950" dirty="0">
                <a:solidFill>
                  <a:srgbClr val="151617"/>
                </a:solidFill>
                <a:latin typeface="Inconsolata" pitchFamily="34" charset="0"/>
                <a:ea typeface="Inconsolata" pitchFamily="34" charset="-122"/>
                <a:cs typeface="Inconsolata" pitchFamily="34" charset="-120"/>
              </a:rPr>
              <a:t>A Menu-Driven Game Hub</a:t>
            </a:r>
            <a:endParaRPr lang="en-US" sz="1950" dirty="0"/>
          </a:p>
        </p:txBody>
      </p:sp>
      <p:sp>
        <p:nvSpPr>
          <p:cNvPr id="4" name="Text 2"/>
          <p:cNvSpPr/>
          <p:nvPr/>
        </p:nvSpPr>
        <p:spPr>
          <a:xfrm>
            <a:off x="1019700" y="2883873"/>
            <a:ext cx="13042821" cy="254079"/>
          </a:xfrm>
          <a:prstGeom prst="rect">
            <a:avLst/>
          </a:prstGeom>
          <a:noFill/>
          <a:ln/>
        </p:spPr>
        <p:txBody>
          <a:bodyPr wrap="none" lIns="0" tIns="0" rIns="0" bIns="0" rtlCol="0" anchor="t"/>
          <a:lstStyle/>
          <a:p>
            <a:pPr marL="0" indent="0" algn="l">
              <a:lnSpc>
                <a:spcPts val="2000"/>
              </a:lnSpc>
              <a:buNone/>
            </a:pPr>
            <a:r>
              <a:rPr lang="en-US" sz="2400" dirty="0">
                <a:solidFill>
                  <a:srgbClr val="151617"/>
                </a:solidFill>
                <a:latin typeface="Inconsolata" pitchFamily="34" charset="0"/>
                <a:ea typeface="Inconsolata" pitchFamily="34" charset="-122"/>
                <a:cs typeface="Inconsolata" pitchFamily="34" charset="-120"/>
              </a:rPr>
              <a:t>Course: FOP / C Programming</a:t>
            </a:r>
            <a:endParaRPr lang="en-US" sz="2400" dirty="0"/>
          </a:p>
        </p:txBody>
      </p:sp>
      <p:sp>
        <p:nvSpPr>
          <p:cNvPr id="5" name="Text 3"/>
          <p:cNvSpPr/>
          <p:nvPr/>
        </p:nvSpPr>
        <p:spPr>
          <a:xfrm>
            <a:off x="1019700" y="3361195"/>
            <a:ext cx="13042821" cy="254079"/>
          </a:xfrm>
          <a:prstGeom prst="rect">
            <a:avLst/>
          </a:prstGeom>
          <a:noFill/>
          <a:ln/>
        </p:spPr>
        <p:txBody>
          <a:bodyPr wrap="none" lIns="0" tIns="0" rIns="0" bIns="0" rtlCol="0" anchor="t"/>
          <a:lstStyle/>
          <a:p>
            <a:pPr marL="0" indent="0" algn="l">
              <a:lnSpc>
                <a:spcPts val="2000"/>
              </a:lnSpc>
              <a:buNone/>
            </a:pPr>
            <a:r>
              <a:rPr lang="en-US" sz="2400" dirty="0">
                <a:solidFill>
                  <a:srgbClr val="151617"/>
                </a:solidFill>
                <a:latin typeface="Inconsolata" pitchFamily="34" charset="0"/>
                <a:ea typeface="Inconsolata" pitchFamily="34" charset="-122"/>
                <a:cs typeface="Inconsolata" pitchFamily="34" charset="-120"/>
              </a:rPr>
              <a:t>Semester: 2</a:t>
            </a:r>
            <a:endParaRPr lang="en-US" sz="2400" dirty="0"/>
          </a:p>
        </p:txBody>
      </p:sp>
      <p:sp>
        <p:nvSpPr>
          <p:cNvPr id="6" name="Text 4"/>
          <p:cNvSpPr/>
          <p:nvPr/>
        </p:nvSpPr>
        <p:spPr>
          <a:xfrm>
            <a:off x="1019700" y="3798333"/>
            <a:ext cx="13042821" cy="2475070"/>
          </a:xfrm>
          <a:prstGeom prst="rect">
            <a:avLst/>
          </a:prstGeom>
          <a:noFill/>
          <a:ln/>
        </p:spPr>
        <p:txBody>
          <a:bodyPr wrap="none" lIns="0" tIns="0" rIns="0" bIns="0" rtlCol="0" anchor="t"/>
          <a:lstStyle/>
          <a:p>
            <a:pPr marL="0" indent="0" algn="l">
              <a:lnSpc>
                <a:spcPts val="2000"/>
              </a:lnSpc>
              <a:buNone/>
            </a:pPr>
            <a:r>
              <a:rPr lang="en-US" sz="2400" dirty="0">
                <a:solidFill>
                  <a:srgbClr val="151617"/>
                </a:solidFill>
                <a:latin typeface="Inconsolata" pitchFamily="34" charset="0"/>
                <a:ea typeface="Inconsolata" pitchFamily="34" charset="-122"/>
                <a:cs typeface="Inconsolata" pitchFamily="34" charset="-120"/>
              </a:rPr>
              <a:t>Team Members: </a:t>
            </a:r>
          </a:p>
          <a:p>
            <a:pPr marL="0" indent="0" algn="l">
              <a:lnSpc>
                <a:spcPts val="2000"/>
              </a:lnSpc>
              <a:buNone/>
            </a:pPr>
            <a:endParaRPr lang="en-US" sz="2400" dirty="0">
              <a:solidFill>
                <a:srgbClr val="151617"/>
              </a:solidFill>
              <a:latin typeface="Inconsolata" pitchFamily="34" charset="0"/>
              <a:ea typeface="Inconsolata" pitchFamily="34" charset="-122"/>
              <a:cs typeface="Inconsolata" pitchFamily="34" charset="-120"/>
            </a:endParaRPr>
          </a:p>
          <a:p>
            <a:r>
              <a:rPr lang="en-US" sz="2400" dirty="0">
                <a:solidFill>
                  <a:srgbClr val="151617"/>
                </a:solidFill>
                <a:latin typeface="Inconsolata" pitchFamily="34" charset="0"/>
                <a:ea typeface="Inconsolata" pitchFamily="34" charset="-122"/>
                <a:cs typeface="Inconsolata" pitchFamily="34" charset="-120"/>
              </a:rPr>
              <a:t>	Manikanth Kulkarni : 1262250774</a:t>
            </a:r>
            <a:br>
              <a:rPr lang="en-US" sz="2400" dirty="0">
                <a:solidFill>
                  <a:srgbClr val="151617"/>
                </a:solidFill>
                <a:latin typeface="Inconsolata" pitchFamily="34" charset="0"/>
                <a:ea typeface="Inconsolata" pitchFamily="34" charset="-122"/>
                <a:cs typeface="Inconsolata" pitchFamily="34" charset="-120"/>
              </a:rPr>
            </a:br>
            <a:r>
              <a:rPr lang="en-US" sz="2400" dirty="0">
                <a:solidFill>
                  <a:srgbClr val="151617"/>
                </a:solidFill>
                <a:latin typeface="Inconsolata" pitchFamily="34" charset="0"/>
                <a:ea typeface="Inconsolata" pitchFamily="34" charset="-122"/>
                <a:cs typeface="Inconsolata" pitchFamily="34" charset="-120"/>
              </a:rPr>
              <a:t>	Shubhan Patnala    : 1262251314</a:t>
            </a:r>
          </a:p>
          <a:p>
            <a:r>
              <a:rPr lang="en-US" sz="2400" dirty="0">
                <a:solidFill>
                  <a:srgbClr val="151617"/>
                </a:solidFill>
                <a:latin typeface="Inconsolata" pitchFamily="34" charset="0"/>
                <a:ea typeface="Inconsolata" pitchFamily="34" charset="-122"/>
              </a:rPr>
              <a:t>	Aryan Panigrahi    : 1262251088</a:t>
            </a:r>
          </a:p>
          <a:p>
            <a:r>
              <a:rPr lang="en-US" sz="2400" dirty="0">
                <a:solidFill>
                  <a:srgbClr val="151617"/>
                </a:solidFill>
                <a:latin typeface="Inconsolata" pitchFamily="34" charset="0"/>
                <a:ea typeface="Inconsolata" pitchFamily="34" charset="-122"/>
              </a:rPr>
              <a:t>	Agastya Dumbre     : 1262254028</a:t>
            </a:r>
          </a:p>
          <a:p>
            <a:r>
              <a:rPr lang="en-US" sz="2400" dirty="0">
                <a:solidFill>
                  <a:srgbClr val="151617"/>
                </a:solidFill>
                <a:latin typeface="Inconsolata" pitchFamily="34" charset="0"/>
                <a:ea typeface="Inconsolata" pitchFamily="34" charset="-122"/>
              </a:rPr>
              <a:t>	Shaurya Thapa      : 1262252690</a:t>
            </a:r>
          </a:p>
          <a:p>
            <a:pPr marL="0" indent="0" algn="l">
              <a:lnSpc>
                <a:spcPts val="2000"/>
              </a:lnSpc>
              <a:buNone/>
            </a:pPr>
            <a:endParaRPr lang="en-US" sz="1250" dirty="0">
              <a:solidFill>
                <a:srgbClr val="151617"/>
              </a:solidFill>
              <a:latin typeface="Inconsolata" pitchFamily="34" charset="0"/>
              <a:ea typeface="Inconsolata" pitchFamily="34" charset="-122"/>
            </a:endParaRPr>
          </a:p>
          <a:p>
            <a:pPr marL="0" indent="0" algn="l">
              <a:lnSpc>
                <a:spcPts val="2000"/>
              </a:lnSpc>
              <a:buNone/>
            </a:pPr>
            <a:r>
              <a:rPr lang="en-US" sz="1250" dirty="0">
                <a:solidFill>
                  <a:srgbClr val="151617"/>
                </a:solidFill>
                <a:latin typeface="Inconsolata" pitchFamily="34" charset="0"/>
                <a:ea typeface="Inconsolata" pitchFamily="34" charset="-122"/>
              </a:rPr>
              <a:t>	    </a:t>
            </a:r>
            <a:endParaRPr lang="en-US" sz="1250" dirty="0"/>
          </a:p>
        </p:txBody>
      </p:sp>
      <p:sp>
        <p:nvSpPr>
          <p:cNvPr id="7" name="Text 5"/>
          <p:cNvSpPr/>
          <p:nvPr/>
        </p:nvSpPr>
        <p:spPr>
          <a:xfrm>
            <a:off x="1019700" y="6530009"/>
            <a:ext cx="13042821" cy="806706"/>
          </a:xfrm>
          <a:prstGeom prst="rect">
            <a:avLst/>
          </a:prstGeom>
          <a:noFill/>
          <a:ln/>
        </p:spPr>
        <p:txBody>
          <a:bodyPr wrap="none" lIns="0" tIns="0" rIns="0" bIns="0" rtlCol="0" anchor="t"/>
          <a:lstStyle/>
          <a:p>
            <a:pPr marL="0" indent="0" algn="l">
              <a:lnSpc>
                <a:spcPts val="2000"/>
              </a:lnSpc>
              <a:buNone/>
            </a:pPr>
            <a:r>
              <a:rPr lang="en-US" sz="2400" dirty="0">
                <a:solidFill>
                  <a:srgbClr val="151617"/>
                </a:solidFill>
                <a:latin typeface="Inconsolata" pitchFamily="34" charset="0"/>
                <a:ea typeface="Inconsolata" pitchFamily="34" charset="-122"/>
                <a:cs typeface="Inconsolata" pitchFamily="34" charset="-120"/>
              </a:rPr>
              <a:t>Faculty: Nikhil </a:t>
            </a:r>
            <a:r>
              <a:rPr lang="en-US" sz="2400" dirty="0" err="1">
                <a:solidFill>
                  <a:srgbClr val="151617"/>
                </a:solidFill>
                <a:latin typeface="Inconsolata" pitchFamily="34" charset="0"/>
                <a:ea typeface="Inconsolata" pitchFamily="34" charset="-122"/>
                <a:cs typeface="Inconsolata" pitchFamily="34" charset="-120"/>
              </a:rPr>
              <a:t>Soniminde</a:t>
            </a:r>
            <a:br>
              <a:rPr lang="en-US" sz="2400" dirty="0">
                <a:solidFill>
                  <a:srgbClr val="151617"/>
                </a:solidFill>
                <a:latin typeface="Inconsolata" pitchFamily="34" charset="0"/>
                <a:ea typeface="Inconsolata" pitchFamily="34" charset="-122"/>
                <a:cs typeface="Inconsolata" pitchFamily="34" charset="-120"/>
              </a:rPr>
            </a:br>
            <a:br>
              <a:rPr lang="en-US" sz="2400" dirty="0">
                <a:solidFill>
                  <a:srgbClr val="151617"/>
                </a:solidFill>
                <a:latin typeface="Inconsolata" pitchFamily="34" charset="0"/>
                <a:ea typeface="Inconsolata" pitchFamily="34" charset="-122"/>
                <a:cs typeface="Inconsolata" pitchFamily="34" charset="-120"/>
              </a:rPr>
            </a:br>
            <a:r>
              <a:rPr lang="en-US" sz="2400" dirty="0">
                <a:solidFill>
                  <a:srgbClr val="151617"/>
                </a:solidFill>
                <a:latin typeface="Inconsolata" pitchFamily="34" charset="0"/>
                <a:ea typeface="Inconsolata" pitchFamily="34" charset="-122"/>
                <a:cs typeface="Inconsolata" pitchFamily="34" charset="-120"/>
              </a:rPr>
              <a:t>University: MIT WPU</a:t>
            </a:r>
            <a:endParaRPr lang="en-US" sz="2400" dirty="0"/>
          </a:p>
        </p:txBody>
      </p:sp>
      <p:sp>
        <p:nvSpPr>
          <p:cNvPr id="8" name="Rectangle 7">
            <a:extLst>
              <a:ext uri="{FF2B5EF4-FFF2-40B4-BE49-F238E27FC236}">
                <a16:creationId xmlns:a16="http://schemas.microsoft.com/office/drawing/2014/main" id="{3D8EED90-681A-EC40-B0DC-69C761ACB49C}"/>
              </a:ext>
            </a:extLst>
          </p:cNvPr>
          <p:cNvSpPr/>
          <p:nvPr/>
        </p:nvSpPr>
        <p:spPr>
          <a:xfrm>
            <a:off x="12779931" y="7680960"/>
            <a:ext cx="1775165" cy="473336"/>
          </a:xfrm>
          <a:prstGeom prst="rect">
            <a:avLst/>
          </a:prstGeom>
          <a:solidFill>
            <a:srgbClr val="F8EC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C80BAB88-F51F-6009-98B2-827AB268A3EE}"/>
              </a:ext>
            </a:extLst>
          </p:cNvPr>
          <p:cNvPicPr>
            <a:picLocks noChangeAspect="1"/>
          </p:cNvPicPr>
          <p:nvPr/>
        </p:nvPicPr>
        <p:blipFill>
          <a:blip r:embed="rId3"/>
          <a:stretch>
            <a:fillRect/>
          </a:stretch>
        </p:blipFill>
        <p:spPr>
          <a:xfrm>
            <a:off x="8638390" y="1762161"/>
            <a:ext cx="4856002" cy="6070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4858" y="644366"/>
            <a:ext cx="13100685" cy="701517"/>
          </a:xfrm>
          <a:prstGeom prst="rect">
            <a:avLst/>
          </a:prstGeom>
          <a:noFill/>
          <a:ln/>
        </p:spPr>
        <p:txBody>
          <a:bodyPr wrap="square" lIns="0" tIns="0" rIns="0" bIns="0" rtlCol="0" anchor="t"/>
          <a:lstStyle/>
          <a:p>
            <a:pPr marL="0" indent="0" algn="l">
              <a:lnSpc>
                <a:spcPts val="5350"/>
              </a:lnSpc>
              <a:buNone/>
            </a:pPr>
            <a:r>
              <a:rPr lang="en-US" sz="3600" b="1" dirty="0">
                <a:solidFill>
                  <a:srgbClr val="151617"/>
                </a:solidFill>
                <a:latin typeface="Montserrat Black" pitchFamily="34" charset="0"/>
                <a:ea typeface="Montserrat Black" pitchFamily="34" charset="-122"/>
                <a:cs typeface="Montserrat Black" pitchFamily="34" charset="-120"/>
              </a:rPr>
              <a:t>Input Validation &amp; Error Handling</a:t>
            </a:r>
            <a:endParaRPr lang="en-US" sz="3600" dirty="0"/>
          </a:p>
        </p:txBody>
      </p:sp>
      <p:sp>
        <p:nvSpPr>
          <p:cNvPr id="3" name="Shape 1"/>
          <p:cNvSpPr/>
          <p:nvPr/>
        </p:nvSpPr>
        <p:spPr>
          <a:xfrm>
            <a:off x="764859" y="1772797"/>
            <a:ext cx="6445091" cy="2010132"/>
          </a:xfrm>
          <a:prstGeom prst="roundRect">
            <a:avLst>
              <a:gd name="adj" fmla="val 7278"/>
            </a:avLst>
          </a:prstGeom>
          <a:solidFill>
            <a:srgbClr val="F8ECE4"/>
          </a:solidFill>
          <a:ln w="30480">
            <a:solidFill>
              <a:srgbClr val="151617"/>
            </a:solidFill>
            <a:prstDash val="solid"/>
          </a:ln>
          <a:effectLst>
            <a:outerShdw dist="20320" dir="2700000" algn="bl" rotWithShape="0">
              <a:srgbClr val="151617">
                <a:alpha val="100000"/>
              </a:srgbClr>
            </a:outerShdw>
          </a:effectLst>
        </p:spPr>
      </p:sp>
      <p:sp>
        <p:nvSpPr>
          <p:cNvPr id="4" name="Shape 2"/>
          <p:cNvSpPr/>
          <p:nvPr/>
        </p:nvSpPr>
        <p:spPr>
          <a:xfrm>
            <a:off x="734379" y="1772797"/>
            <a:ext cx="121920" cy="2010132"/>
          </a:xfrm>
          <a:prstGeom prst="roundRect">
            <a:avLst>
              <a:gd name="adj" fmla="val 7500"/>
            </a:avLst>
          </a:prstGeom>
          <a:solidFill>
            <a:srgbClr val="151617"/>
          </a:solidFill>
          <a:ln/>
        </p:spPr>
      </p:sp>
      <p:sp>
        <p:nvSpPr>
          <p:cNvPr id="5" name="Text 3"/>
          <p:cNvSpPr/>
          <p:nvPr/>
        </p:nvSpPr>
        <p:spPr>
          <a:xfrm>
            <a:off x="1105258" y="2021757"/>
            <a:ext cx="3604379" cy="341352"/>
          </a:xfrm>
          <a:prstGeom prst="rect">
            <a:avLst/>
          </a:prstGeom>
          <a:noFill/>
          <a:ln/>
        </p:spPr>
        <p:txBody>
          <a:bodyPr wrap="none" lIns="0" tIns="0" rIns="0" bIns="0" rtlCol="0" anchor="t"/>
          <a:lstStyle/>
          <a:p>
            <a:pPr marL="0" indent="0" algn="l">
              <a:lnSpc>
                <a:spcPts val="2650"/>
              </a:lnSpc>
              <a:buNone/>
            </a:pPr>
            <a:r>
              <a:rPr lang="en-US" sz="2150" b="1" dirty="0">
                <a:solidFill>
                  <a:srgbClr val="151617"/>
                </a:solidFill>
                <a:latin typeface="Montserrat Black" pitchFamily="34" charset="0"/>
                <a:ea typeface="Montserrat Black" pitchFamily="34" charset="-122"/>
                <a:cs typeface="Montserrat Black" pitchFamily="34" charset="-120"/>
              </a:rPr>
              <a:t>Preventing Invalid Input</a:t>
            </a:r>
            <a:endParaRPr lang="en-US" sz="2150" dirty="0"/>
          </a:p>
        </p:txBody>
      </p:sp>
      <p:sp>
        <p:nvSpPr>
          <p:cNvPr id="6" name="Text 4"/>
          <p:cNvSpPr/>
          <p:nvPr/>
        </p:nvSpPr>
        <p:spPr>
          <a:xfrm>
            <a:off x="1105258" y="2489315"/>
            <a:ext cx="5855732" cy="1029414"/>
          </a:xfrm>
          <a:prstGeom prst="rect">
            <a:avLst/>
          </a:prstGeom>
          <a:noFill/>
          <a:ln/>
        </p:spPr>
        <p:txBody>
          <a:bodyPr wrap="square" lIns="0" tIns="0" rIns="0" bIns="0" rtlCol="0" anchor="t"/>
          <a:lstStyle/>
          <a:p>
            <a:pPr marL="0" indent="0" algn="l">
              <a:lnSpc>
                <a:spcPts val="2700"/>
              </a:lnSpc>
              <a:buNone/>
            </a:pPr>
            <a:r>
              <a:rPr lang="en-US" dirty="0">
                <a:solidFill>
                  <a:srgbClr val="151617"/>
                </a:solidFill>
                <a:latin typeface="Inconsolata" pitchFamily="34" charset="0"/>
                <a:ea typeface="Inconsolata" pitchFamily="34" charset="-122"/>
                <a:cs typeface="Inconsolata" pitchFamily="34" charset="-120"/>
              </a:rPr>
              <a:t>Ensures that users cannot enter characters where numerical input is expected, preventing data type mismatches.</a:t>
            </a:r>
            <a:endParaRPr lang="en-US" dirty="0"/>
          </a:p>
        </p:txBody>
      </p:sp>
      <p:sp>
        <p:nvSpPr>
          <p:cNvPr id="7" name="Shape 5"/>
          <p:cNvSpPr/>
          <p:nvPr/>
        </p:nvSpPr>
        <p:spPr>
          <a:xfrm>
            <a:off x="7420452" y="1772797"/>
            <a:ext cx="6445091" cy="2010132"/>
          </a:xfrm>
          <a:prstGeom prst="roundRect">
            <a:avLst>
              <a:gd name="adj" fmla="val 7278"/>
            </a:avLst>
          </a:prstGeom>
          <a:solidFill>
            <a:srgbClr val="F8ECE4"/>
          </a:solidFill>
          <a:ln w="30480">
            <a:solidFill>
              <a:srgbClr val="151617"/>
            </a:solidFill>
            <a:prstDash val="solid"/>
          </a:ln>
          <a:effectLst>
            <a:outerShdw dist="20320" dir="2700000" algn="bl" rotWithShape="0">
              <a:srgbClr val="151617">
                <a:alpha val="100000"/>
              </a:srgbClr>
            </a:outerShdw>
          </a:effectLst>
        </p:spPr>
      </p:sp>
      <p:sp>
        <p:nvSpPr>
          <p:cNvPr id="8" name="Shape 6"/>
          <p:cNvSpPr/>
          <p:nvPr/>
        </p:nvSpPr>
        <p:spPr>
          <a:xfrm>
            <a:off x="7389972" y="1772797"/>
            <a:ext cx="121920" cy="2010132"/>
          </a:xfrm>
          <a:prstGeom prst="roundRect">
            <a:avLst>
              <a:gd name="adj" fmla="val 7500"/>
            </a:avLst>
          </a:prstGeom>
          <a:solidFill>
            <a:srgbClr val="151617"/>
          </a:solidFill>
          <a:ln/>
        </p:spPr>
      </p:sp>
      <p:sp>
        <p:nvSpPr>
          <p:cNvPr id="9" name="Text 7"/>
          <p:cNvSpPr/>
          <p:nvPr/>
        </p:nvSpPr>
        <p:spPr>
          <a:xfrm>
            <a:off x="7760852" y="2021757"/>
            <a:ext cx="3567708" cy="341352"/>
          </a:xfrm>
          <a:prstGeom prst="rect">
            <a:avLst/>
          </a:prstGeom>
          <a:noFill/>
          <a:ln/>
        </p:spPr>
        <p:txBody>
          <a:bodyPr wrap="none" lIns="0" tIns="0" rIns="0" bIns="0" rtlCol="0" anchor="t"/>
          <a:lstStyle/>
          <a:p>
            <a:pPr marL="0" indent="0" algn="l">
              <a:lnSpc>
                <a:spcPts val="2650"/>
              </a:lnSpc>
              <a:buNone/>
            </a:pPr>
            <a:r>
              <a:rPr lang="en-US" sz="2150" b="1" dirty="0">
                <a:solidFill>
                  <a:srgbClr val="151617"/>
                </a:solidFill>
                <a:latin typeface="Montserrat Black" pitchFamily="34" charset="0"/>
                <a:ea typeface="Montserrat Black" pitchFamily="34" charset="-122"/>
                <a:cs typeface="Montserrat Black" pitchFamily="34" charset="-120"/>
              </a:rPr>
              <a:t>Mitigating Buffer Issues</a:t>
            </a:r>
            <a:endParaRPr lang="en-US" sz="2150" dirty="0"/>
          </a:p>
        </p:txBody>
      </p:sp>
      <p:sp>
        <p:nvSpPr>
          <p:cNvPr id="10" name="Text 8"/>
          <p:cNvSpPr/>
          <p:nvPr/>
        </p:nvSpPr>
        <p:spPr>
          <a:xfrm>
            <a:off x="7760852" y="2489315"/>
            <a:ext cx="5855732" cy="1044654"/>
          </a:xfrm>
          <a:prstGeom prst="rect">
            <a:avLst/>
          </a:prstGeom>
          <a:noFill/>
          <a:ln/>
        </p:spPr>
        <p:txBody>
          <a:bodyPr wrap="square" lIns="0" tIns="0" rIns="0" bIns="0" rtlCol="0" anchor="t"/>
          <a:lstStyle/>
          <a:p>
            <a:pPr marL="0" indent="0" algn="l">
              <a:lnSpc>
                <a:spcPts val="2700"/>
              </a:lnSpc>
              <a:buNone/>
            </a:pPr>
            <a:r>
              <a:rPr lang="en-US" dirty="0">
                <a:solidFill>
                  <a:srgbClr val="151617"/>
                </a:solidFill>
                <a:latin typeface="Inconsolata" pitchFamily="34" charset="0"/>
                <a:ea typeface="Inconsolata" pitchFamily="34" charset="-122"/>
                <a:cs typeface="Inconsolata" pitchFamily="34" charset="-120"/>
              </a:rPr>
              <a:t>Incorporates techniques like </a:t>
            </a:r>
            <a:r>
              <a:rPr lang="en-US" dirty="0">
                <a:solidFill>
                  <a:srgbClr val="151617"/>
                </a:solidFill>
                <a:highlight>
                  <a:srgbClr val="EBDFD7"/>
                </a:highlight>
                <a:latin typeface="Consolas" pitchFamily="34" charset="0"/>
                <a:ea typeface="Consolas" pitchFamily="34" charset="-122"/>
                <a:cs typeface="Consolas" pitchFamily="34" charset="-120"/>
              </a:rPr>
              <a:t>getchar()</a:t>
            </a:r>
            <a:r>
              <a:rPr lang="en-US" dirty="0">
                <a:solidFill>
                  <a:srgbClr val="151617"/>
                </a:solidFill>
                <a:latin typeface="Inconsolata" pitchFamily="34" charset="0"/>
                <a:ea typeface="Inconsolata" pitchFamily="34" charset="-122"/>
                <a:cs typeface="Inconsolata" pitchFamily="34" charset="-120"/>
              </a:rPr>
              <a:t> to clear the input buffer, averting common problems with subsequent inputs.</a:t>
            </a:r>
            <a:endParaRPr lang="en-US" dirty="0"/>
          </a:p>
        </p:txBody>
      </p:sp>
      <p:sp>
        <p:nvSpPr>
          <p:cNvPr id="11" name="Shape 9"/>
          <p:cNvSpPr/>
          <p:nvPr/>
        </p:nvSpPr>
        <p:spPr>
          <a:xfrm>
            <a:off x="764859" y="3993432"/>
            <a:ext cx="6445091" cy="1994892"/>
          </a:xfrm>
          <a:prstGeom prst="roundRect">
            <a:avLst>
              <a:gd name="adj" fmla="val 7334"/>
            </a:avLst>
          </a:prstGeom>
          <a:solidFill>
            <a:srgbClr val="F8ECE4"/>
          </a:solidFill>
          <a:ln w="30480">
            <a:solidFill>
              <a:srgbClr val="151617"/>
            </a:solidFill>
            <a:prstDash val="solid"/>
          </a:ln>
          <a:effectLst>
            <a:outerShdw dist="20320" dir="2700000" algn="bl" rotWithShape="0">
              <a:srgbClr val="151617">
                <a:alpha val="100000"/>
              </a:srgbClr>
            </a:outerShdw>
          </a:effectLst>
        </p:spPr>
      </p:sp>
      <p:sp>
        <p:nvSpPr>
          <p:cNvPr id="12" name="Shape 10"/>
          <p:cNvSpPr/>
          <p:nvPr/>
        </p:nvSpPr>
        <p:spPr>
          <a:xfrm>
            <a:off x="734379" y="3993432"/>
            <a:ext cx="121920" cy="1994892"/>
          </a:xfrm>
          <a:prstGeom prst="roundRect">
            <a:avLst>
              <a:gd name="adj" fmla="val 7500"/>
            </a:avLst>
          </a:prstGeom>
          <a:solidFill>
            <a:srgbClr val="151617"/>
          </a:solidFill>
          <a:ln/>
        </p:spPr>
      </p:sp>
      <p:sp>
        <p:nvSpPr>
          <p:cNvPr id="13" name="Text 11"/>
          <p:cNvSpPr/>
          <p:nvPr/>
        </p:nvSpPr>
        <p:spPr>
          <a:xfrm>
            <a:off x="1105258" y="4242392"/>
            <a:ext cx="3399353" cy="341352"/>
          </a:xfrm>
          <a:prstGeom prst="rect">
            <a:avLst/>
          </a:prstGeom>
          <a:noFill/>
          <a:ln/>
        </p:spPr>
        <p:txBody>
          <a:bodyPr wrap="none" lIns="0" tIns="0" rIns="0" bIns="0" rtlCol="0" anchor="t"/>
          <a:lstStyle/>
          <a:p>
            <a:pPr marL="0" indent="0" algn="l">
              <a:lnSpc>
                <a:spcPts val="2650"/>
              </a:lnSpc>
              <a:buNone/>
            </a:pPr>
            <a:r>
              <a:rPr lang="en-US" sz="2150" b="1" dirty="0">
                <a:solidFill>
                  <a:srgbClr val="151617"/>
                </a:solidFill>
                <a:latin typeface="Montserrat Black" pitchFamily="34" charset="0"/>
                <a:ea typeface="Montserrat Black" pitchFamily="34" charset="-122"/>
                <a:cs typeface="Montserrat Black" pitchFamily="34" charset="-120"/>
              </a:rPr>
              <a:t>Ensuring Valid Choices</a:t>
            </a:r>
            <a:endParaRPr lang="en-US" sz="2150" dirty="0"/>
          </a:p>
        </p:txBody>
      </p:sp>
      <p:sp>
        <p:nvSpPr>
          <p:cNvPr id="14" name="Text 12"/>
          <p:cNvSpPr/>
          <p:nvPr/>
        </p:nvSpPr>
        <p:spPr>
          <a:xfrm>
            <a:off x="1105258" y="4709950"/>
            <a:ext cx="5855732" cy="686276"/>
          </a:xfrm>
          <a:prstGeom prst="rect">
            <a:avLst/>
          </a:prstGeom>
          <a:noFill/>
          <a:ln/>
        </p:spPr>
        <p:txBody>
          <a:bodyPr wrap="square" lIns="0" tIns="0" rIns="0" bIns="0" rtlCol="0" anchor="t"/>
          <a:lstStyle/>
          <a:p>
            <a:pPr marL="0" indent="0" algn="l">
              <a:lnSpc>
                <a:spcPts val="2700"/>
              </a:lnSpc>
              <a:buNone/>
            </a:pPr>
            <a:r>
              <a:rPr lang="en-US" dirty="0">
                <a:solidFill>
                  <a:srgbClr val="151617"/>
                </a:solidFill>
                <a:latin typeface="Inconsolata" pitchFamily="34" charset="0"/>
                <a:ea typeface="Inconsolata" pitchFamily="34" charset="-122"/>
                <a:cs typeface="Inconsolata" pitchFamily="34" charset="-120"/>
              </a:rPr>
              <a:t>Guarantees that menu selections and game options are within permissible ranges, enhancing user experience.</a:t>
            </a:r>
            <a:endParaRPr lang="en-US" dirty="0"/>
          </a:p>
        </p:txBody>
      </p:sp>
      <p:sp>
        <p:nvSpPr>
          <p:cNvPr id="15" name="Shape 13"/>
          <p:cNvSpPr/>
          <p:nvPr/>
        </p:nvSpPr>
        <p:spPr>
          <a:xfrm>
            <a:off x="7420452" y="3993432"/>
            <a:ext cx="6445091" cy="1994892"/>
          </a:xfrm>
          <a:prstGeom prst="roundRect">
            <a:avLst>
              <a:gd name="adj" fmla="val 7334"/>
            </a:avLst>
          </a:prstGeom>
          <a:solidFill>
            <a:srgbClr val="F8ECE4"/>
          </a:solidFill>
          <a:ln w="30480">
            <a:solidFill>
              <a:srgbClr val="151617"/>
            </a:solidFill>
            <a:prstDash val="solid"/>
          </a:ln>
          <a:effectLst>
            <a:outerShdw dist="20320" dir="2700000" algn="bl" rotWithShape="0">
              <a:srgbClr val="151617">
                <a:alpha val="100000"/>
              </a:srgbClr>
            </a:outerShdw>
          </a:effectLst>
        </p:spPr>
      </p:sp>
      <p:sp>
        <p:nvSpPr>
          <p:cNvPr id="16" name="Shape 14"/>
          <p:cNvSpPr/>
          <p:nvPr/>
        </p:nvSpPr>
        <p:spPr>
          <a:xfrm>
            <a:off x="7389972" y="3993432"/>
            <a:ext cx="121920" cy="1994892"/>
          </a:xfrm>
          <a:prstGeom prst="roundRect">
            <a:avLst>
              <a:gd name="adj" fmla="val 7500"/>
            </a:avLst>
          </a:prstGeom>
          <a:solidFill>
            <a:srgbClr val="151617"/>
          </a:solidFill>
          <a:ln/>
        </p:spPr>
      </p:sp>
      <p:sp>
        <p:nvSpPr>
          <p:cNvPr id="17" name="Text 15"/>
          <p:cNvSpPr/>
          <p:nvPr/>
        </p:nvSpPr>
        <p:spPr>
          <a:xfrm>
            <a:off x="7760852" y="4242392"/>
            <a:ext cx="2731532" cy="341352"/>
          </a:xfrm>
          <a:prstGeom prst="rect">
            <a:avLst/>
          </a:prstGeom>
          <a:noFill/>
          <a:ln/>
        </p:spPr>
        <p:txBody>
          <a:bodyPr wrap="none" lIns="0" tIns="0" rIns="0" bIns="0" rtlCol="0" anchor="t"/>
          <a:lstStyle/>
          <a:p>
            <a:pPr marL="0" indent="0" algn="l">
              <a:lnSpc>
                <a:spcPts val="2650"/>
              </a:lnSpc>
              <a:buNone/>
            </a:pPr>
            <a:r>
              <a:rPr lang="en-US" sz="2150" b="1" dirty="0">
                <a:solidFill>
                  <a:srgbClr val="151617"/>
                </a:solidFill>
                <a:latin typeface="Montserrat Black" pitchFamily="34" charset="0"/>
                <a:ea typeface="Montserrat Black" pitchFamily="34" charset="-122"/>
                <a:cs typeface="Montserrat Black" pitchFamily="34" charset="-120"/>
              </a:rPr>
              <a:t>Crash Prevention</a:t>
            </a:r>
            <a:endParaRPr lang="en-US" sz="2150" dirty="0"/>
          </a:p>
        </p:txBody>
      </p:sp>
      <p:sp>
        <p:nvSpPr>
          <p:cNvPr id="18" name="Text 16"/>
          <p:cNvSpPr/>
          <p:nvPr/>
        </p:nvSpPr>
        <p:spPr>
          <a:xfrm>
            <a:off x="7760852" y="4709950"/>
            <a:ext cx="5855732" cy="1029414"/>
          </a:xfrm>
          <a:prstGeom prst="rect">
            <a:avLst/>
          </a:prstGeom>
          <a:noFill/>
          <a:ln/>
        </p:spPr>
        <p:txBody>
          <a:bodyPr wrap="square" lIns="0" tIns="0" rIns="0" bIns="0" rtlCol="0" anchor="t"/>
          <a:lstStyle/>
          <a:p>
            <a:pPr marL="0" indent="0" algn="l">
              <a:lnSpc>
                <a:spcPts val="2700"/>
              </a:lnSpc>
              <a:buNone/>
            </a:pPr>
            <a:r>
              <a:rPr lang="en-US" dirty="0">
                <a:solidFill>
                  <a:srgbClr val="151617"/>
                </a:solidFill>
                <a:latin typeface="Inconsolata" pitchFamily="34" charset="0"/>
                <a:ea typeface="Inconsolata" pitchFamily="34" charset="-122"/>
                <a:cs typeface="Inconsolata" pitchFamily="34" charset="-120"/>
              </a:rPr>
              <a:t>These measures collectively safeguard the program from crashing due to erroneous or malicious user input.</a:t>
            </a:r>
            <a:endParaRPr lang="en-US" dirty="0"/>
          </a:p>
        </p:txBody>
      </p:sp>
      <p:sp>
        <p:nvSpPr>
          <p:cNvPr id="19" name="Text 17"/>
          <p:cNvSpPr/>
          <p:nvPr/>
        </p:nvSpPr>
        <p:spPr>
          <a:xfrm>
            <a:off x="764859" y="6486859"/>
            <a:ext cx="13100685" cy="701516"/>
          </a:xfrm>
          <a:prstGeom prst="rect">
            <a:avLst/>
          </a:prstGeom>
          <a:noFill/>
          <a:ln/>
        </p:spPr>
        <p:txBody>
          <a:bodyPr wrap="square" lIns="0" tIns="0" rIns="0" bIns="0" rtlCol="0" anchor="t"/>
          <a:lstStyle/>
          <a:p>
            <a:pPr marL="0" indent="0" algn="l">
              <a:lnSpc>
                <a:spcPts val="2700"/>
              </a:lnSpc>
              <a:buNone/>
            </a:pPr>
            <a:r>
              <a:rPr lang="en-US" sz="2000" dirty="0">
                <a:solidFill>
                  <a:srgbClr val="151617"/>
                </a:solidFill>
                <a:latin typeface="Inconsolata" pitchFamily="34" charset="0"/>
                <a:ea typeface="Inconsolata" pitchFamily="34" charset="-122"/>
                <a:cs typeface="Inconsolata" pitchFamily="34" charset="-120"/>
              </a:rPr>
              <a:t>Effective input validation, often involving checking </a:t>
            </a:r>
            <a:r>
              <a:rPr lang="en-US" sz="2000" dirty="0">
                <a:solidFill>
                  <a:srgbClr val="151617"/>
                </a:solidFill>
                <a:highlight>
                  <a:srgbClr val="EBDFD7"/>
                </a:highlight>
                <a:latin typeface="Consolas" pitchFamily="34" charset="0"/>
                <a:ea typeface="Consolas" pitchFamily="34" charset="-122"/>
                <a:cs typeface="Consolas" pitchFamily="34" charset="-120"/>
              </a:rPr>
              <a:t>scanf</a:t>
            </a:r>
            <a:r>
              <a:rPr lang="en-US" sz="2000" dirty="0">
                <a:solidFill>
                  <a:srgbClr val="151617"/>
                </a:solidFill>
                <a:latin typeface="Inconsolata" pitchFamily="34" charset="0"/>
                <a:ea typeface="Inconsolata" pitchFamily="34" charset="-122"/>
                <a:cs typeface="Inconsolata" pitchFamily="34" charset="-120"/>
              </a:rPr>
              <a:t> return values, is critical for creating stable and user-friendly C applications.</a:t>
            </a:r>
            <a:endParaRPr lang="en-US" sz="2000" dirty="0"/>
          </a:p>
        </p:txBody>
      </p:sp>
      <p:sp>
        <p:nvSpPr>
          <p:cNvPr id="20" name="Rectangle 19">
            <a:extLst>
              <a:ext uri="{FF2B5EF4-FFF2-40B4-BE49-F238E27FC236}">
                <a16:creationId xmlns:a16="http://schemas.microsoft.com/office/drawing/2014/main" id="{93C4388E-9DF0-FEC9-B5C1-5E0E66E6E5F1}"/>
              </a:ext>
            </a:extLst>
          </p:cNvPr>
          <p:cNvSpPr/>
          <p:nvPr/>
        </p:nvSpPr>
        <p:spPr>
          <a:xfrm>
            <a:off x="12734457" y="7585234"/>
            <a:ext cx="1764254" cy="580913"/>
          </a:xfrm>
          <a:prstGeom prst="rect">
            <a:avLst/>
          </a:prstGeom>
          <a:solidFill>
            <a:srgbClr val="F8EC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1">
            <a:extLst>
              <a:ext uri="{FF2B5EF4-FFF2-40B4-BE49-F238E27FC236}">
                <a16:creationId xmlns:a16="http://schemas.microsoft.com/office/drawing/2014/main" id="{9CDF6C23-1409-9BBB-5A9A-E8710A628955}"/>
              </a:ext>
            </a:extLst>
          </p:cNvPr>
          <p:cNvPicPr>
            <a:picLocks noChangeAspect="1"/>
          </p:cNvPicPr>
          <p:nvPr/>
        </p:nvPicPr>
        <p:blipFill>
          <a:blip r:embed="rId3"/>
          <a:stretch>
            <a:fillRect/>
          </a:stretch>
        </p:blipFill>
        <p:spPr>
          <a:xfrm>
            <a:off x="6317790" y="7056415"/>
            <a:ext cx="5106831" cy="98208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0905"/>
          </a:xfrm>
          <a:prstGeom prst="rect">
            <a:avLst/>
          </a:prstGeom>
        </p:spPr>
      </p:pic>
      <p:sp>
        <p:nvSpPr>
          <p:cNvPr id="3" name="Text 0"/>
          <p:cNvSpPr/>
          <p:nvPr/>
        </p:nvSpPr>
        <p:spPr>
          <a:xfrm>
            <a:off x="793790" y="3133368"/>
            <a:ext cx="6576774" cy="496133"/>
          </a:xfrm>
          <a:prstGeom prst="rect">
            <a:avLst/>
          </a:prstGeom>
          <a:noFill/>
          <a:ln/>
        </p:spPr>
        <p:txBody>
          <a:bodyPr wrap="none" lIns="0" tIns="0" rIns="0" bIns="0" rtlCol="0" anchor="t"/>
          <a:lstStyle/>
          <a:p>
            <a:pPr marL="0" indent="0" algn="l">
              <a:lnSpc>
                <a:spcPts val="3900"/>
              </a:lnSpc>
              <a:buNone/>
            </a:pPr>
            <a:r>
              <a:rPr lang="en-US" sz="3100" b="1" dirty="0">
                <a:solidFill>
                  <a:srgbClr val="151617"/>
                </a:solidFill>
                <a:latin typeface="Montserrat Black" pitchFamily="34" charset="0"/>
                <a:ea typeface="Montserrat Black" pitchFamily="34" charset="-122"/>
                <a:cs typeface="Montserrat Black" pitchFamily="34" charset="-120"/>
              </a:rPr>
              <a:t>Robust Score Tracking System</a:t>
            </a:r>
            <a:endParaRPr lang="en-US" sz="3100" dirty="0"/>
          </a:p>
        </p:txBody>
      </p:sp>
      <p:sp>
        <p:nvSpPr>
          <p:cNvPr id="4" name="Text 1"/>
          <p:cNvSpPr/>
          <p:nvPr/>
        </p:nvSpPr>
        <p:spPr>
          <a:xfrm>
            <a:off x="793790" y="3912909"/>
            <a:ext cx="13042821" cy="635079"/>
          </a:xfrm>
          <a:prstGeom prst="rect">
            <a:avLst/>
          </a:prstGeom>
          <a:noFill/>
          <a:ln/>
        </p:spPr>
        <p:txBody>
          <a:bodyPr wrap="square" lIns="0" tIns="0" rIns="0" bIns="0" rtlCol="0" anchor="t"/>
          <a:lstStyle/>
          <a:p>
            <a:pPr marL="0" indent="0" algn="l">
              <a:lnSpc>
                <a:spcPts val="2500"/>
              </a:lnSpc>
              <a:buNone/>
            </a:pPr>
            <a:r>
              <a:rPr lang="en-US" sz="2000" dirty="0">
                <a:solidFill>
                  <a:srgbClr val="151617"/>
                </a:solidFill>
                <a:latin typeface="Inconsolata" pitchFamily="34" charset="0"/>
                <a:ea typeface="Inconsolata" pitchFamily="34" charset="-122"/>
                <a:cs typeface="Inconsolata" pitchFamily="34" charset="-120"/>
              </a:rPr>
              <a:t>Our project incorporates a comprehensive score tracking system, designed to reward players for their successes across various games. This feature adds a competitive element and allows users to monitor their progress.</a:t>
            </a:r>
            <a:endParaRPr lang="en-US" sz="2000" dirty="0"/>
          </a:p>
        </p:txBody>
      </p:sp>
      <p:sp>
        <p:nvSpPr>
          <p:cNvPr id="5" name="Shape 2"/>
          <p:cNvSpPr/>
          <p:nvPr/>
        </p:nvSpPr>
        <p:spPr>
          <a:xfrm>
            <a:off x="788825" y="5427093"/>
            <a:ext cx="45720" cy="1745099"/>
          </a:xfrm>
          <a:prstGeom prst="rect">
            <a:avLst/>
          </a:prstGeom>
          <a:solidFill>
            <a:srgbClr val="151617"/>
          </a:solidFill>
          <a:ln/>
        </p:spPr>
      </p:sp>
      <p:sp>
        <p:nvSpPr>
          <p:cNvPr id="6" name="Text 3"/>
          <p:cNvSpPr/>
          <p:nvPr/>
        </p:nvSpPr>
        <p:spPr>
          <a:xfrm>
            <a:off x="1055763" y="5449953"/>
            <a:ext cx="2862739" cy="310158"/>
          </a:xfrm>
          <a:prstGeom prst="rect">
            <a:avLst/>
          </a:prstGeom>
          <a:noFill/>
          <a:ln/>
        </p:spPr>
        <p:txBody>
          <a:bodyPr wrap="non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Global Score Variable</a:t>
            </a:r>
            <a:endParaRPr lang="en-US" sz="1950" dirty="0"/>
          </a:p>
        </p:txBody>
      </p:sp>
      <p:sp>
        <p:nvSpPr>
          <p:cNvPr id="7" name="Text 4"/>
          <p:cNvSpPr/>
          <p:nvPr/>
        </p:nvSpPr>
        <p:spPr>
          <a:xfrm>
            <a:off x="1055763" y="5879173"/>
            <a:ext cx="3938111" cy="1270159"/>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A central, global variable efficiently manages and stores the player's cumulative score throughout their gaming session.</a:t>
            </a:r>
            <a:endParaRPr lang="en-US" sz="1550" dirty="0"/>
          </a:p>
        </p:txBody>
      </p:sp>
      <p:sp>
        <p:nvSpPr>
          <p:cNvPr id="8" name="Shape 5"/>
          <p:cNvSpPr/>
          <p:nvPr/>
        </p:nvSpPr>
        <p:spPr>
          <a:xfrm>
            <a:off x="5219021" y="5427093"/>
            <a:ext cx="45720" cy="1745099"/>
          </a:xfrm>
          <a:prstGeom prst="rect">
            <a:avLst/>
          </a:prstGeom>
          <a:solidFill>
            <a:srgbClr val="151617"/>
          </a:solidFill>
          <a:ln/>
        </p:spPr>
      </p:sp>
      <p:sp>
        <p:nvSpPr>
          <p:cNvPr id="9" name="Text 6"/>
          <p:cNvSpPr/>
          <p:nvPr/>
        </p:nvSpPr>
        <p:spPr>
          <a:xfrm>
            <a:off x="5485959" y="5449953"/>
            <a:ext cx="3207306" cy="310158"/>
          </a:xfrm>
          <a:prstGeom prst="rect">
            <a:avLst/>
          </a:prstGeom>
          <a:noFill/>
          <a:ln/>
        </p:spPr>
        <p:txBody>
          <a:bodyPr wrap="non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Dynamic Score Updates</a:t>
            </a:r>
            <a:endParaRPr lang="en-US" sz="1950" dirty="0"/>
          </a:p>
        </p:txBody>
      </p:sp>
      <p:sp>
        <p:nvSpPr>
          <p:cNvPr id="10" name="Text 7"/>
          <p:cNvSpPr/>
          <p:nvPr/>
        </p:nvSpPr>
        <p:spPr>
          <a:xfrm>
            <a:off x="5485959" y="5879173"/>
            <a:ext cx="3938230" cy="1270159"/>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The score is automatically updated after each game, reflecting the player's performance and contributing to their overall total.</a:t>
            </a:r>
            <a:endParaRPr lang="en-US" sz="1550" dirty="0"/>
          </a:p>
        </p:txBody>
      </p:sp>
      <p:sp>
        <p:nvSpPr>
          <p:cNvPr id="11" name="Shape 8"/>
          <p:cNvSpPr/>
          <p:nvPr/>
        </p:nvSpPr>
        <p:spPr>
          <a:xfrm>
            <a:off x="9649337" y="5427093"/>
            <a:ext cx="45720" cy="1745099"/>
          </a:xfrm>
          <a:prstGeom prst="rect">
            <a:avLst/>
          </a:prstGeom>
          <a:solidFill>
            <a:srgbClr val="151617"/>
          </a:solidFill>
          <a:ln/>
        </p:spPr>
      </p:sp>
      <p:sp>
        <p:nvSpPr>
          <p:cNvPr id="12" name="Text 9"/>
          <p:cNvSpPr/>
          <p:nvPr/>
        </p:nvSpPr>
        <p:spPr>
          <a:xfrm>
            <a:off x="9916275" y="5449953"/>
            <a:ext cx="2557463" cy="310158"/>
          </a:xfrm>
          <a:prstGeom prst="rect">
            <a:avLst/>
          </a:prstGeom>
          <a:noFill/>
          <a:ln/>
        </p:spPr>
        <p:txBody>
          <a:bodyPr wrap="non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Final Score Display</a:t>
            </a:r>
            <a:endParaRPr lang="en-US" sz="1950" dirty="0"/>
          </a:p>
        </p:txBody>
      </p:sp>
      <p:sp>
        <p:nvSpPr>
          <p:cNvPr id="13" name="Text 10"/>
          <p:cNvSpPr/>
          <p:nvPr/>
        </p:nvSpPr>
        <p:spPr>
          <a:xfrm>
            <a:off x="9916275" y="5879173"/>
            <a:ext cx="3938230" cy="1270159"/>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Upon exiting the application, the player's final accumulated score is prominently displayed, providing a clear summary of their achievements.</a:t>
            </a:r>
            <a:endParaRPr lang="en-US" sz="1550" dirty="0"/>
          </a:p>
        </p:txBody>
      </p:sp>
      <p:sp>
        <p:nvSpPr>
          <p:cNvPr id="14" name="Rectangle 13">
            <a:extLst>
              <a:ext uri="{FF2B5EF4-FFF2-40B4-BE49-F238E27FC236}">
                <a16:creationId xmlns:a16="http://schemas.microsoft.com/office/drawing/2014/main" id="{0AFA0715-8334-29BF-0E58-589EAFC7211C}"/>
              </a:ext>
            </a:extLst>
          </p:cNvPr>
          <p:cNvSpPr/>
          <p:nvPr/>
        </p:nvSpPr>
        <p:spPr>
          <a:xfrm>
            <a:off x="12726296" y="7648687"/>
            <a:ext cx="1904104" cy="580913"/>
          </a:xfrm>
          <a:prstGeom prst="rect">
            <a:avLst/>
          </a:prstGeom>
          <a:solidFill>
            <a:srgbClr val="F8EC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13197"/>
            <a:ext cx="7520464" cy="496133"/>
          </a:xfrm>
          <a:prstGeom prst="rect">
            <a:avLst/>
          </a:prstGeom>
          <a:noFill/>
          <a:ln/>
        </p:spPr>
        <p:txBody>
          <a:bodyPr wrap="none" lIns="0" tIns="0" rIns="0" bIns="0" rtlCol="0" anchor="t"/>
          <a:lstStyle/>
          <a:p>
            <a:pPr marL="0" indent="0" algn="l">
              <a:lnSpc>
                <a:spcPts val="3900"/>
              </a:lnSpc>
              <a:buNone/>
            </a:pPr>
            <a:r>
              <a:rPr lang="en-US" sz="3600" b="1" dirty="0">
                <a:solidFill>
                  <a:srgbClr val="151617"/>
                </a:solidFill>
                <a:latin typeface="Montserrat Black" pitchFamily="34" charset="0"/>
                <a:ea typeface="Montserrat Black" pitchFamily="34" charset="-122"/>
                <a:cs typeface="Montserrat Black" pitchFamily="34" charset="-120"/>
              </a:rPr>
              <a:t>Game-Specific Score Contributions</a:t>
            </a:r>
            <a:endParaRPr lang="en-US" sz="3600" dirty="0"/>
          </a:p>
        </p:txBody>
      </p:sp>
      <p:sp>
        <p:nvSpPr>
          <p:cNvPr id="3" name="Text 1"/>
          <p:cNvSpPr/>
          <p:nvPr/>
        </p:nvSpPr>
        <p:spPr>
          <a:xfrm>
            <a:off x="793790" y="1706166"/>
            <a:ext cx="13042821" cy="635079"/>
          </a:xfrm>
          <a:prstGeom prst="rect">
            <a:avLst/>
          </a:prstGeom>
          <a:noFill/>
          <a:ln/>
        </p:spPr>
        <p:txBody>
          <a:bodyPr wrap="square" lIns="0" tIns="0" rIns="0" bIns="0" rtlCol="0" anchor="t"/>
          <a:lstStyle/>
          <a:p>
            <a:pPr marL="0" indent="0" algn="l">
              <a:lnSpc>
                <a:spcPts val="2500"/>
              </a:lnSpc>
              <a:buNone/>
            </a:pPr>
            <a:r>
              <a:rPr lang="en-US" sz="2000" dirty="0">
                <a:solidFill>
                  <a:srgbClr val="151617"/>
                </a:solidFill>
                <a:latin typeface="Inconsolata" pitchFamily="34" charset="0"/>
                <a:ea typeface="Inconsolata" pitchFamily="34" charset="-122"/>
                <a:cs typeface="Inconsolata" pitchFamily="34" charset="-120"/>
              </a:rPr>
              <a:t>Each game within the console application contributes to the overall score based on its complexity and challenge, providing a fair points system.</a:t>
            </a:r>
            <a:endParaRPr lang="en-US" sz="2000" dirty="0"/>
          </a:p>
        </p:txBody>
      </p:sp>
      <p:sp>
        <p:nvSpPr>
          <p:cNvPr id="4" name="Shape 2"/>
          <p:cNvSpPr/>
          <p:nvPr/>
        </p:nvSpPr>
        <p:spPr>
          <a:xfrm>
            <a:off x="793790" y="2962520"/>
            <a:ext cx="6422231" cy="595313"/>
          </a:xfrm>
          <a:prstGeom prst="roundRect">
            <a:avLst>
              <a:gd name="adj" fmla="val 480089"/>
            </a:avLst>
          </a:prstGeom>
          <a:solidFill>
            <a:srgbClr val="F8ECE4"/>
          </a:solidFill>
          <a:ln w="7620">
            <a:solidFill>
              <a:srgbClr val="151617"/>
            </a:solidFill>
            <a:prstDash val="solid"/>
          </a:ln>
          <a:effectLst>
            <a:outerShdw dist="17780" dir="2700000" algn="bl" rotWithShape="0">
              <a:srgbClr val="151617">
                <a:alpha val="100000"/>
              </a:srgbClr>
            </a:outerShdw>
          </a:effectLst>
        </p:spPr>
      </p:sp>
      <p:sp>
        <p:nvSpPr>
          <p:cNvPr id="5" name="Text 3"/>
          <p:cNvSpPr/>
          <p:nvPr/>
        </p:nvSpPr>
        <p:spPr>
          <a:xfrm>
            <a:off x="3856077" y="3074082"/>
            <a:ext cx="297656" cy="372070"/>
          </a:xfrm>
          <a:prstGeom prst="rect">
            <a:avLst/>
          </a:prstGeom>
          <a:noFill/>
          <a:ln/>
        </p:spPr>
        <p:txBody>
          <a:bodyPr wrap="none" lIns="0" tIns="0" rIns="0" bIns="0" rtlCol="0" anchor="t"/>
          <a:lstStyle/>
          <a:p>
            <a:pPr marL="0" indent="0" algn="l">
              <a:lnSpc>
                <a:spcPts val="2300"/>
              </a:lnSpc>
              <a:buNone/>
            </a:pPr>
            <a:r>
              <a:rPr lang="en-US" sz="2300" b="1" dirty="0">
                <a:solidFill>
                  <a:srgbClr val="151617"/>
                </a:solidFill>
                <a:latin typeface="Montserrat Black" pitchFamily="34" charset="0"/>
                <a:ea typeface="Montserrat Black" pitchFamily="34" charset="-122"/>
                <a:cs typeface="Montserrat Black" pitchFamily="34" charset="-120"/>
              </a:rPr>
              <a:t>1</a:t>
            </a:r>
            <a:endParaRPr lang="en-US" sz="2300" dirty="0"/>
          </a:p>
        </p:txBody>
      </p:sp>
      <p:sp>
        <p:nvSpPr>
          <p:cNvPr id="6" name="Text 4"/>
          <p:cNvSpPr/>
          <p:nvPr/>
        </p:nvSpPr>
        <p:spPr>
          <a:xfrm>
            <a:off x="992148" y="375619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Guessing Game</a:t>
            </a:r>
            <a:endParaRPr lang="en-US" sz="1950" dirty="0"/>
          </a:p>
        </p:txBody>
      </p:sp>
      <p:sp>
        <p:nvSpPr>
          <p:cNvPr id="7" name="Text 5"/>
          <p:cNvSpPr/>
          <p:nvPr/>
        </p:nvSpPr>
        <p:spPr>
          <a:xfrm>
            <a:off x="992148" y="4185411"/>
            <a:ext cx="6025515" cy="635079"/>
          </a:xfrm>
          <a:prstGeom prst="rect">
            <a:avLst/>
          </a:prstGeom>
          <a:noFill/>
          <a:ln/>
        </p:spPr>
        <p:txBody>
          <a:bodyPr wrap="square" lIns="0" tIns="0" rIns="0" bIns="0" rtlCol="0" anchor="t"/>
          <a:lstStyle/>
          <a:p>
            <a:pPr marL="0" indent="0" algn="l">
              <a:lnSpc>
                <a:spcPts val="2500"/>
              </a:lnSpc>
              <a:buNone/>
            </a:pPr>
            <a:r>
              <a:rPr lang="en-US" dirty="0">
                <a:solidFill>
                  <a:srgbClr val="151617"/>
                </a:solidFill>
                <a:latin typeface="Inconsolata" pitchFamily="34" charset="0"/>
                <a:ea typeface="Inconsolata" pitchFamily="34" charset="-122"/>
                <a:cs typeface="Inconsolata" pitchFamily="34" charset="-120"/>
              </a:rPr>
              <a:t>Successfully completing the Guessing Game awards a bonus of 10 points.</a:t>
            </a:r>
            <a:endParaRPr lang="en-US" dirty="0"/>
          </a:p>
        </p:txBody>
      </p:sp>
      <p:sp>
        <p:nvSpPr>
          <p:cNvPr id="8" name="Shape 6"/>
          <p:cNvSpPr/>
          <p:nvPr/>
        </p:nvSpPr>
        <p:spPr>
          <a:xfrm>
            <a:off x="7414379" y="2962520"/>
            <a:ext cx="6422231" cy="595313"/>
          </a:xfrm>
          <a:prstGeom prst="roundRect">
            <a:avLst>
              <a:gd name="adj" fmla="val 480089"/>
            </a:avLst>
          </a:prstGeom>
          <a:solidFill>
            <a:srgbClr val="F8ECE4"/>
          </a:solidFill>
          <a:ln w="7620">
            <a:solidFill>
              <a:srgbClr val="151617"/>
            </a:solidFill>
            <a:prstDash val="solid"/>
          </a:ln>
          <a:effectLst>
            <a:outerShdw dist="17780" dir="2700000" algn="bl" rotWithShape="0">
              <a:srgbClr val="151617">
                <a:alpha val="100000"/>
              </a:srgbClr>
            </a:outerShdw>
          </a:effectLst>
        </p:spPr>
      </p:sp>
      <p:sp>
        <p:nvSpPr>
          <p:cNvPr id="9" name="Text 7"/>
          <p:cNvSpPr/>
          <p:nvPr/>
        </p:nvSpPr>
        <p:spPr>
          <a:xfrm>
            <a:off x="10476667" y="3074082"/>
            <a:ext cx="297656" cy="372070"/>
          </a:xfrm>
          <a:prstGeom prst="rect">
            <a:avLst/>
          </a:prstGeom>
          <a:noFill/>
          <a:ln/>
        </p:spPr>
        <p:txBody>
          <a:bodyPr wrap="none" lIns="0" tIns="0" rIns="0" bIns="0" rtlCol="0" anchor="t"/>
          <a:lstStyle/>
          <a:p>
            <a:pPr marL="0" indent="0" algn="l">
              <a:lnSpc>
                <a:spcPts val="2300"/>
              </a:lnSpc>
              <a:buNone/>
            </a:pPr>
            <a:r>
              <a:rPr lang="en-US" sz="2300" b="1" dirty="0">
                <a:solidFill>
                  <a:srgbClr val="151617"/>
                </a:solidFill>
                <a:latin typeface="Montserrat Black" pitchFamily="34" charset="0"/>
                <a:ea typeface="Montserrat Black" pitchFamily="34" charset="-122"/>
                <a:cs typeface="Montserrat Black" pitchFamily="34" charset="-120"/>
              </a:rPr>
              <a:t>2</a:t>
            </a:r>
            <a:endParaRPr lang="en-US" sz="2300" dirty="0"/>
          </a:p>
        </p:txBody>
      </p:sp>
      <p:sp>
        <p:nvSpPr>
          <p:cNvPr id="10" name="Text 8"/>
          <p:cNvSpPr/>
          <p:nvPr/>
        </p:nvSpPr>
        <p:spPr>
          <a:xfrm>
            <a:off x="7612737" y="375619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Quiz Challenge</a:t>
            </a:r>
            <a:endParaRPr lang="en-US" sz="1950" dirty="0"/>
          </a:p>
        </p:txBody>
      </p:sp>
      <p:sp>
        <p:nvSpPr>
          <p:cNvPr id="11" name="Text 9"/>
          <p:cNvSpPr/>
          <p:nvPr/>
        </p:nvSpPr>
        <p:spPr>
          <a:xfrm>
            <a:off x="7612737" y="4185411"/>
            <a:ext cx="6025515" cy="635079"/>
          </a:xfrm>
          <a:prstGeom prst="rect">
            <a:avLst/>
          </a:prstGeom>
          <a:noFill/>
          <a:ln/>
        </p:spPr>
        <p:txBody>
          <a:bodyPr wrap="square" lIns="0" tIns="0" rIns="0" bIns="0" rtlCol="0" anchor="t"/>
          <a:lstStyle/>
          <a:p>
            <a:pPr marL="0" indent="0" algn="l">
              <a:lnSpc>
                <a:spcPts val="2500"/>
              </a:lnSpc>
              <a:buNone/>
            </a:pPr>
            <a:r>
              <a:rPr lang="en-US" dirty="0">
                <a:solidFill>
                  <a:srgbClr val="151617"/>
                </a:solidFill>
                <a:latin typeface="Inconsolata" pitchFamily="34" charset="0"/>
                <a:ea typeface="Inconsolata" pitchFamily="34" charset="-122"/>
                <a:cs typeface="Inconsolata" pitchFamily="34" charset="-120"/>
              </a:rPr>
              <a:t>Players earn 5 points for every correct answer in the Quiz game, encouraging knowledge and accuracy.</a:t>
            </a:r>
            <a:endParaRPr lang="en-US" dirty="0"/>
          </a:p>
        </p:txBody>
      </p:sp>
      <p:sp>
        <p:nvSpPr>
          <p:cNvPr id="12" name="Shape 10"/>
          <p:cNvSpPr/>
          <p:nvPr/>
        </p:nvSpPr>
        <p:spPr>
          <a:xfrm>
            <a:off x="793790" y="5217207"/>
            <a:ext cx="6422231" cy="595313"/>
          </a:xfrm>
          <a:prstGeom prst="roundRect">
            <a:avLst>
              <a:gd name="adj" fmla="val 480089"/>
            </a:avLst>
          </a:prstGeom>
          <a:solidFill>
            <a:srgbClr val="F8ECE4"/>
          </a:solidFill>
          <a:ln w="7620">
            <a:solidFill>
              <a:srgbClr val="151617"/>
            </a:solidFill>
            <a:prstDash val="solid"/>
          </a:ln>
          <a:effectLst>
            <a:outerShdw dist="17780" dir="2700000" algn="bl" rotWithShape="0">
              <a:srgbClr val="151617">
                <a:alpha val="100000"/>
              </a:srgbClr>
            </a:outerShdw>
          </a:effectLst>
        </p:spPr>
      </p:sp>
      <p:sp>
        <p:nvSpPr>
          <p:cNvPr id="13" name="Text 11"/>
          <p:cNvSpPr/>
          <p:nvPr/>
        </p:nvSpPr>
        <p:spPr>
          <a:xfrm>
            <a:off x="3856077" y="5328768"/>
            <a:ext cx="297656" cy="372070"/>
          </a:xfrm>
          <a:prstGeom prst="rect">
            <a:avLst/>
          </a:prstGeom>
          <a:noFill/>
          <a:ln/>
        </p:spPr>
        <p:txBody>
          <a:bodyPr wrap="none" lIns="0" tIns="0" rIns="0" bIns="0" rtlCol="0" anchor="t"/>
          <a:lstStyle/>
          <a:p>
            <a:pPr marL="0" indent="0" algn="l">
              <a:lnSpc>
                <a:spcPts val="2300"/>
              </a:lnSpc>
              <a:buNone/>
            </a:pPr>
            <a:r>
              <a:rPr lang="en-US" sz="2300" b="1" dirty="0">
                <a:solidFill>
                  <a:srgbClr val="151617"/>
                </a:solidFill>
                <a:latin typeface="Montserrat Black" pitchFamily="34" charset="0"/>
                <a:ea typeface="Montserrat Black" pitchFamily="34" charset="-122"/>
                <a:cs typeface="Montserrat Black" pitchFamily="34" charset="-120"/>
              </a:rPr>
              <a:t>3</a:t>
            </a:r>
            <a:endParaRPr lang="en-US" sz="2300" dirty="0"/>
          </a:p>
        </p:txBody>
      </p:sp>
      <p:sp>
        <p:nvSpPr>
          <p:cNvPr id="14" name="Text 12"/>
          <p:cNvSpPr/>
          <p:nvPr/>
        </p:nvSpPr>
        <p:spPr>
          <a:xfrm>
            <a:off x="992148" y="601087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Hangman Mastery</a:t>
            </a:r>
            <a:endParaRPr lang="en-US" sz="1950" dirty="0"/>
          </a:p>
        </p:txBody>
      </p:sp>
      <p:sp>
        <p:nvSpPr>
          <p:cNvPr id="15" name="Text 13"/>
          <p:cNvSpPr/>
          <p:nvPr/>
        </p:nvSpPr>
        <p:spPr>
          <a:xfrm>
            <a:off x="992148" y="6440098"/>
            <a:ext cx="6025515" cy="635079"/>
          </a:xfrm>
          <a:prstGeom prst="rect">
            <a:avLst/>
          </a:prstGeom>
          <a:noFill/>
          <a:ln/>
        </p:spPr>
        <p:txBody>
          <a:bodyPr wrap="square" lIns="0" tIns="0" rIns="0" bIns="0" rtlCol="0" anchor="t"/>
          <a:lstStyle/>
          <a:p>
            <a:pPr marL="0" indent="0" algn="l">
              <a:lnSpc>
                <a:spcPts val="2500"/>
              </a:lnSpc>
              <a:buNone/>
            </a:pPr>
            <a:r>
              <a:rPr lang="en-US" dirty="0">
                <a:solidFill>
                  <a:srgbClr val="151617"/>
                </a:solidFill>
                <a:latin typeface="Inconsolata" pitchFamily="34" charset="0"/>
                <a:ea typeface="Inconsolata" pitchFamily="34" charset="-122"/>
                <a:cs typeface="Inconsolata" pitchFamily="34" charset="-120"/>
              </a:rPr>
              <a:t>Conquering the Hangman game yields a substantial 15 points, reflecting its higher difficulty.</a:t>
            </a:r>
            <a:endParaRPr lang="en-US" dirty="0"/>
          </a:p>
        </p:txBody>
      </p:sp>
      <p:sp>
        <p:nvSpPr>
          <p:cNvPr id="16" name="Shape 14"/>
          <p:cNvSpPr/>
          <p:nvPr/>
        </p:nvSpPr>
        <p:spPr>
          <a:xfrm>
            <a:off x="7414379" y="5217207"/>
            <a:ext cx="6422231" cy="595313"/>
          </a:xfrm>
          <a:prstGeom prst="roundRect">
            <a:avLst>
              <a:gd name="adj" fmla="val 480089"/>
            </a:avLst>
          </a:prstGeom>
          <a:solidFill>
            <a:srgbClr val="F8ECE4"/>
          </a:solidFill>
          <a:ln w="7620">
            <a:solidFill>
              <a:srgbClr val="151617"/>
            </a:solidFill>
            <a:prstDash val="solid"/>
          </a:ln>
          <a:effectLst>
            <a:outerShdw dist="17780" dir="2700000" algn="bl" rotWithShape="0">
              <a:srgbClr val="151617">
                <a:alpha val="100000"/>
              </a:srgbClr>
            </a:outerShdw>
          </a:effectLst>
        </p:spPr>
      </p:sp>
      <p:sp>
        <p:nvSpPr>
          <p:cNvPr id="17" name="Text 15"/>
          <p:cNvSpPr/>
          <p:nvPr/>
        </p:nvSpPr>
        <p:spPr>
          <a:xfrm>
            <a:off x="10476667" y="5328768"/>
            <a:ext cx="297656" cy="372070"/>
          </a:xfrm>
          <a:prstGeom prst="rect">
            <a:avLst/>
          </a:prstGeom>
          <a:noFill/>
          <a:ln/>
        </p:spPr>
        <p:txBody>
          <a:bodyPr wrap="none" lIns="0" tIns="0" rIns="0" bIns="0" rtlCol="0" anchor="t"/>
          <a:lstStyle/>
          <a:p>
            <a:pPr marL="0" indent="0" algn="l">
              <a:lnSpc>
                <a:spcPts val="2300"/>
              </a:lnSpc>
              <a:buNone/>
            </a:pPr>
            <a:r>
              <a:rPr lang="en-US" sz="2300" b="1" dirty="0">
                <a:solidFill>
                  <a:srgbClr val="151617"/>
                </a:solidFill>
                <a:latin typeface="Montserrat Black" pitchFamily="34" charset="0"/>
                <a:ea typeface="Montserrat Black" pitchFamily="34" charset="-122"/>
                <a:cs typeface="Montserrat Black" pitchFamily="34" charset="-120"/>
              </a:rPr>
              <a:t>4</a:t>
            </a:r>
            <a:endParaRPr lang="en-US" sz="2300" dirty="0"/>
          </a:p>
        </p:txBody>
      </p:sp>
      <p:sp>
        <p:nvSpPr>
          <p:cNvPr id="18" name="Text 16"/>
          <p:cNvSpPr/>
          <p:nvPr/>
        </p:nvSpPr>
        <p:spPr>
          <a:xfrm>
            <a:off x="7612737" y="6010877"/>
            <a:ext cx="2713792" cy="310158"/>
          </a:xfrm>
          <a:prstGeom prst="rect">
            <a:avLst/>
          </a:prstGeom>
          <a:noFill/>
          <a:ln/>
        </p:spPr>
        <p:txBody>
          <a:bodyPr wrap="non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Rock Paper Scissors</a:t>
            </a:r>
            <a:endParaRPr lang="en-US" sz="1950" dirty="0"/>
          </a:p>
        </p:txBody>
      </p:sp>
      <p:sp>
        <p:nvSpPr>
          <p:cNvPr id="19" name="Text 17"/>
          <p:cNvSpPr/>
          <p:nvPr/>
        </p:nvSpPr>
        <p:spPr>
          <a:xfrm>
            <a:off x="7612737" y="6440098"/>
            <a:ext cx="6025515" cy="635079"/>
          </a:xfrm>
          <a:prstGeom prst="rect">
            <a:avLst/>
          </a:prstGeom>
          <a:noFill/>
          <a:ln/>
        </p:spPr>
        <p:txBody>
          <a:bodyPr wrap="square" lIns="0" tIns="0" rIns="0" bIns="0" rtlCol="0" anchor="t"/>
          <a:lstStyle/>
          <a:p>
            <a:pPr marL="0" indent="0" algn="l">
              <a:lnSpc>
                <a:spcPts val="2500"/>
              </a:lnSpc>
              <a:buNone/>
            </a:pPr>
            <a:r>
              <a:rPr lang="en-US" dirty="0">
                <a:solidFill>
                  <a:srgbClr val="151617"/>
                </a:solidFill>
                <a:latin typeface="Inconsolata" pitchFamily="34" charset="0"/>
                <a:ea typeface="Inconsolata" pitchFamily="34" charset="-122"/>
                <a:cs typeface="Inconsolata" pitchFamily="34" charset="-120"/>
              </a:rPr>
              <a:t>Winning a Rock Paper Scissors match adds 10 points to the total score, celebrating strategic thinking.</a:t>
            </a:r>
            <a:endParaRPr lang="en-US" dirty="0"/>
          </a:p>
        </p:txBody>
      </p:sp>
      <p:sp>
        <p:nvSpPr>
          <p:cNvPr id="21" name="Rectangle 20">
            <a:extLst>
              <a:ext uri="{FF2B5EF4-FFF2-40B4-BE49-F238E27FC236}">
                <a16:creationId xmlns:a16="http://schemas.microsoft.com/office/drawing/2014/main" id="{A7B6A715-3895-3B8F-B33E-5571D09C66F2}"/>
              </a:ext>
            </a:extLst>
          </p:cNvPr>
          <p:cNvSpPr/>
          <p:nvPr/>
        </p:nvSpPr>
        <p:spPr>
          <a:xfrm>
            <a:off x="12769327" y="7616414"/>
            <a:ext cx="1861073" cy="595313"/>
          </a:xfrm>
          <a:prstGeom prst="rect">
            <a:avLst/>
          </a:prstGeom>
          <a:solidFill>
            <a:srgbClr val="F8EC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799624"/>
            <a:ext cx="7556421" cy="992267"/>
          </a:xfrm>
          <a:prstGeom prst="rect">
            <a:avLst/>
          </a:prstGeom>
          <a:noFill/>
          <a:ln/>
        </p:spPr>
        <p:txBody>
          <a:bodyPr wrap="square" lIns="0" tIns="0" rIns="0" bIns="0" rtlCol="0" anchor="t"/>
          <a:lstStyle/>
          <a:p>
            <a:pPr marL="0" indent="0" algn="l">
              <a:lnSpc>
                <a:spcPts val="3900"/>
              </a:lnSpc>
              <a:buNone/>
            </a:pPr>
            <a:r>
              <a:rPr lang="en-US" sz="3600" b="1" dirty="0">
                <a:solidFill>
                  <a:srgbClr val="151617"/>
                </a:solidFill>
                <a:latin typeface="Montserrat Black" pitchFamily="34" charset="0"/>
                <a:ea typeface="Montserrat Black" pitchFamily="34" charset="-122"/>
                <a:cs typeface="Montserrat Black" pitchFamily="34" charset="-120"/>
              </a:rPr>
              <a:t>Elevating User Experience with ANSI Color Formatting</a:t>
            </a:r>
            <a:endParaRPr lang="en-US" sz="3600" dirty="0"/>
          </a:p>
        </p:txBody>
      </p:sp>
      <p:sp>
        <p:nvSpPr>
          <p:cNvPr id="4" name="Text 1"/>
          <p:cNvSpPr/>
          <p:nvPr/>
        </p:nvSpPr>
        <p:spPr>
          <a:xfrm>
            <a:off x="793790" y="2089547"/>
            <a:ext cx="7556421" cy="1270159"/>
          </a:xfrm>
          <a:prstGeom prst="rect">
            <a:avLst/>
          </a:prstGeom>
          <a:noFill/>
          <a:ln/>
        </p:spPr>
        <p:txBody>
          <a:bodyPr wrap="square" lIns="0" tIns="0" rIns="0" bIns="0" rtlCol="0" anchor="t"/>
          <a:lstStyle/>
          <a:p>
            <a:pPr marL="0" indent="0" algn="l">
              <a:lnSpc>
                <a:spcPts val="2500"/>
              </a:lnSpc>
              <a:buNone/>
            </a:pPr>
            <a:r>
              <a:rPr lang="en-US" sz="2000" dirty="0">
                <a:solidFill>
                  <a:srgbClr val="151617"/>
                </a:solidFill>
                <a:latin typeface="Inconsolata" pitchFamily="34" charset="0"/>
                <a:ea typeface="Inconsolata" pitchFamily="34" charset="-122"/>
                <a:cs typeface="Inconsolata" pitchFamily="34" charset="-120"/>
              </a:rPr>
              <a:t>To enhance clarity and visual appeal, our console application leverages ANSI escape codes for dynamic color formatting.</a:t>
            </a:r>
            <a:endParaRPr lang="en-US" sz="2000" dirty="0"/>
          </a:p>
        </p:txBody>
      </p:sp>
      <p:sp>
        <p:nvSpPr>
          <p:cNvPr id="5" name="Shape 2"/>
          <p:cNvSpPr/>
          <p:nvPr/>
        </p:nvSpPr>
        <p:spPr>
          <a:xfrm>
            <a:off x="793790" y="3362381"/>
            <a:ext cx="7556421" cy="1824276"/>
          </a:xfrm>
          <a:prstGeom prst="roundRect">
            <a:avLst>
              <a:gd name="adj" fmla="val 501"/>
            </a:avLst>
          </a:prstGeom>
          <a:solidFill>
            <a:srgbClr val="F8ECE4"/>
          </a:solidFill>
          <a:ln w="22860">
            <a:solidFill>
              <a:srgbClr val="151617"/>
            </a:solidFill>
            <a:prstDash val="solid"/>
          </a:ln>
          <a:effectLst>
            <a:outerShdw dist="17780" dir="2700000" algn="bl" rotWithShape="0">
              <a:srgbClr val="151617">
                <a:alpha val="100000"/>
              </a:srgbClr>
            </a:outerShdw>
          </a:effectLst>
        </p:spPr>
      </p:sp>
      <p:sp>
        <p:nvSpPr>
          <p:cNvPr id="6" name="Text 3"/>
          <p:cNvSpPr/>
          <p:nvPr/>
        </p:nvSpPr>
        <p:spPr>
          <a:xfrm>
            <a:off x="1015008" y="3583599"/>
            <a:ext cx="3774996" cy="310158"/>
          </a:xfrm>
          <a:prstGeom prst="rect">
            <a:avLst/>
          </a:prstGeom>
          <a:noFill/>
          <a:ln/>
        </p:spPr>
        <p:txBody>
          <a:bodyPr wrap="non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Utilising ANSI Escape Codes</a:t>
            </a:r>
            <a:endParaRPr lang="en-US" sz="1950" dirty="0"/>
          </a:p>
        </p:txBody>
      </p:sp>
      <p:sp>
        <p:nvSpPr>
          <p:cNvPr id="7" name="Text 4"/>
          <p:cNvSpPr/>
          <p:nvPr/>
        </p:nvSpPr>
        <p:spPr>
          <a:xfrm>
            <a:off x="1015008" y="4012819"/>
            <a:ext cx="7113984" cy="952619"/>
          </a:xfrm>
          <a:prstGeom prst="rect">
            <a:avLst/>
          </a:prstGeom>
          <a:noFill/>
          <a:ln/>
        </p:spPr>
        <p:txBody>
          <a:bodyPr wrap="square" lIns="0" tIns="0" rIns="0" bIns="0" rtlCol="0" anchor="t"/>
          <a:lstStyle/>
          <a:p>
            <a:pPr marL="0" indent="0" algn="l">
              <a:lnSpc>
                <a:spcPts val="2500"/>
              </a:lnSpc>
              <a:buNone/>
            </a:pPr>
            <a:r>
              <a:rPr lang="en-US" dirty="0">
                <a:solidFill>
                  <a:srgbClr val="151617"/>
                </a:solidFill>
                <a:latin typeface="Inconsolata" pitchFamily="34" charset="0"/>
                <a:ea typeface="Inconsolata" pitchFamily="34" charset="-122"/>
                <a:cs typeface="Inconsolata" pitchFamily="34" charset="-120"/>
              </a:rPr>
              <a:t>These special character sequences control text attributes like colour and style directly within the console output, making the interface more engaging.</a:t>
            </a:r>
            <a:endParaRPr lang="en-US" dirty="0"/>
          </a:p>
        </p:txBody>
      </p:sp>
      <p:sp>
        <p:nvSpPr>
          <p:cNvPr id="8" name="Shape 5"/>
          <p:cNvSpPr/>
          <p:nvPr/>
        </p:nvSpPr>
        <p:spPr>
          <a:xfrm>
            <a:off x="793790" y="5385015"/>
            <a:ext cx="7556421" cy="1824276"/>
          </a:xfrm>
          <a:prstGeom prst="roundRect">
            <a:avLst>
              <a:gd name="adj" fmla="val 501"/>
            </a:avLst>
          </a:prstGeom>
          <a:solidFill>
            <a:srgbClr val="F8ECE4"/>
          </a:solidFill>
          <a:ln w="22860">
            <a:solidFill>
              <a:srgbClr val="151617"/>
            </a:solidFill>
            <a:prstDash val="solid"/>
          </a:ln>
          <a:effectLst>
            <a:outerShdw dist="17780" dir="2700000" algn="bl" rotWithShape="0">
              <a:srgbClr val="151617">
                <a:alpha val="100000"/>
              </a:srgbClr>
            </a:outerShdw>
          </a:effectLst>
        </p:spPr>
      </p:sp>
      <p:sp>
        <p:nvSpPr>
          <p:cNvPr id="9" name="Text 6"/>
          <p:cNvSpPr/>
          <p:nvPr/>
        </p:nvSpPr>
        <p:spPr>
          <a:xfrm>
            <a:off x="1015008" y="5606233"/>
            <a:ext cx="3554016" cy="310158"/>
          </a:xfrm>
          <a:prstGeom prst="rect">
            <a:avLst/>
          </a:prstGeom>
          <a:noFill/>
          <a:ln/>
        </p:spPr>
        <p:txBody>
          <a:bodyPr wrap="non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Improved User Experience</a:t>
            </a:r>
            <a:endParaRPr lang="en-US" sz="1950" dirty="0"/>
          </a:p>
        </p:txBody>
      </p:sp>
      <p:sp>
        <p:nvSpPr>
          <p:cNvPr id="10" name="Text 7"/>
          <p:cNvSpPr/>
          <p:nvPr/>
        </p:nvSpPr>
        <p:spPr>
          <a:xfrm>
            <a:off x="1015007" y="6035453"/>
            <a:ext cx="7335203" cy="952619"/>
          </a:xfrm>
          <a:prstGeom prst="rect">
            <a:avLst/>
          </a:prstGeom>
          <a:noFill/>
          <a:ln/>
        </p:spPr>
        <p:txBody>
          <a:bodyPr wrap="square" lIns="0" tIns="0" rIns="0" bIns="0" rtlCol="0" anchor="t"/>
          <a:lstStyle/>
          <a:p>
            <a:pPr marL="0" indent="0" algn="l">
              <a:lnSpc>
                <a:spcPts val="2500"/>
              </a:lnSpc>
              <a:buNone/>
            </a:pPr>
            <a:r>
              <a:rPr lang="en-US" dirty="0">
                <a:solidFill>
                  <a:srgbClr val="151617"/>
                </a:solidFill>
                <a:latin typeface="Inconsolata" pitchFamily="34" charset="0"/>
                <a:ea typeface="Inconsolata" pitchFamily="34" charset="-122"/>
                <a:cs typeface="Inconsolata" pitchFamily="34" charset="-120"/>
              </a:rPr>
              <a:t>By adding colour, we make output easier to read and differentiate, reducing cognitive load and making the application more pleasant to use.</a:t>
            </a:r>
            <a:endParaRPr lang="en-US" dirty="0"/>
          </a:p>
        </p:txBody>
      </p:sp>
      <p:pic>
        <p:nvPicPr>
          <p:cNvPr id="12" name="Picture 11">
            <a:extLst>
              <a:ext uri="{FF2B5EF4-FFF2-40B4-BE49-F238E27FC236}">
                <a16:creationId xmlns:a16="http://schemas.microsoft.com/office/drawing/2014/main" id="{22F7A981-9A74-13DA-AB41-6360D64C26CE}"/>
              </a:ext>
            </a:extLst>
          </p:cNvPr>
          <p:cNvPicPr>
            <a:picLocks noChangeAspect="1"/>
          </p:cNvPicPr>
          <p:nvPr/>
        </p:nvPicPr>
        <p:blipFill>
          <a:blip r:embed="rId3"/>
          <a:stretch>
            <a:fillRect/>
          </a:stretch>
        </p:blipFill>
        <p:spPr>
          <a:xfrm>
            <a:off x="8757290" y="348074"/>
            <a:ext cx="2877753" cy="3206193"/>
          </a:xfrm>
          <a:prstGeom prst="rect">
            <a:avLst/>
          </a:prstGeom>
        </p:spPr>
      </p:pic>
      <p:pic>
        <p:nvPicPr>
          <p:cNvPr id="14" name="Picture 13">
            <a:extLst>
              <a:ext uri="{FF2B5EF4-FFF2-40B4-BE49-F238E27FC236}">
                <a16:creationId xmlns:a16="http://schemas.microsoft.com/office/drawing/2014/main" id="{85556C62-3B04-5BC7-C555-A60AD12300FE}"/>
              </a:ext>
            </a:extLst>
          </p:cNvPr>
          <p:cNvPicPr>
            <a:picLocks noChangeAspect="1"/>
          </p:cNvPicPr>
          <p:nvPr/>
        </p:nvPicPr>
        <p:blipFill>
          <a:blip r:embed="rId4"/>
          <a:stretch>
            <a:fillRect/>
          </a:stretch>
        </p:blipFill>
        <p:spPr>
          <a:xfrm>
            <a:off x="11934546" y="348074"/>
            <a:ext cx="2476643" cy="3280938"/>
          </a:xfrm>
          <a:prstGeom prst="rect">
            <a:avLst/>
          </a:prstGeom>
        </p:spPr>
      </p:pic>
      <p:pic>
        <p:nvPicPr>
          <p:cNvPr id="16" name="Picture 15">
            <a:extLst>
              <a:ext uri="{FF2B5EF4-FFF2-40B4-BE49-F238E27FC236}">
                <a16:creationId xmlns:a16="http://schemas.microsoft.com/office/drawing/2014/main" id="{84C5A335-4DA1-6C49-A9AD-8EEF467FC1AB}"/>
              </a:ext>
            </a:extLst>
          </p:cNvPr>
          <p:cNvPicPr>
            <a:picLocks noChangeAspect="1"/>
          </p:cNvPicPr>
          <p:nvPr/>
        </p:nvPicPr>
        <p:blipFill>
          <a:blip r:embed="rId5"/>
          <a:stretch>
            <a:fillRect/>
          </a:stretch>
        </p:blipFill>
        <p:spPr>
          <a:xfrm>
            <a:off x="9215814" y="3893757"/>
            <a:ext cx="3768666" cy="3636595"/>
          </a:xfrm>
          <a:prstGeom prst="rect">
            <a:avLst/>
          </a:prstGeom>
        </p:spPr>
      </p:pic>
      <p:sp>
        <p:nvSpPr>
          <p:cNvPr id="17" name="Rectangle 16">
            <a:extLst>
              <a:ext uri="{FF2B5EF4-FFF2-40B4-BE49-F238E27FC236}">
                <a16:creationId xmlns:a16="http://schemas.microsoft.com/office/drawing/2014/main" id="{37C1AA70-A8D9-9578-FDD9-193B6CB4D923}"/>
              </a:ext>
            </a:extLst>
          </p:cNvPr>
          <p:cNvSpPr/>
          <p:nvPr/>
        </p:nvSpPr>
        <p:spPr>
          <a:xfrm>
            <a:off x="12844631" y="7767021"/>
            <a:ext cx="1699708" cy="462579"/>
          </a:xfrm>
          <a:prstGeom prst="rect">
            <a:avLst/>
          </a:prstGeom>
          <a:solidFill>
            <a:srgbClr val="F8EC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568643"/>
            <a:ext cx="8325207" cy="496133"/>
          </a:xfrm>
          <a:prstGeom prst="rect">
            <a:avLst/>
          </a:prstGeom>
          <a:noFill/>
          <a:ln/>
        </p:spPr>
        <p:txBody>
          <a:bodyPr wrap="none" lIns="0" tIns="0" rIns="0" bIns="0" rtlCol="0" anchor="t"/>
          <a:lstStyle/>
          <a:p>
            <a:pPr marL="0" indent="0" algn="l">
              <a:lnSpc>
                <a:spcPts val="3900"/>
              </a:lnSpc>
              <a:buNone/>
            </a:pPr>
            <a:r>
              <a:rPr lang="en-US" sz="3600" b="1" dirty="0">
                <a:solidFill>
                  <a:srgbClr val="151617"/>
                </a:solidFill>
                <a:latin typeface="Montserrat Black" pitchFamily="34" charset="0"/>
                <a:ea typeface="Montserrat Black" pitchFamily="34" charset="-122"/>
                <a:cs typeface="Montserrat Black" pitchFamily="34" charset="-120"/>
              </a:rPr>
              <a:t>Future Enhancements &amp; Opportunities</a:t>
            </a:r>
            <a:endParaRPr lang="en-US" sz="3600" dirty="0"/>
          </a:p>
        </p:txBody>
      </p:sp>
      <p:sp>
        <p:nvSpPr>
          <p:cNvPr id="3" name="Text 1"/>
          <p:cNvSpPr/>
          <p:nvPr/>
        </p:nvSpPr>
        <p:spPr>
          <a:xfrm>
            <a:off x="793791" y="1507471"/>
            <a:ext cx="11824930" cy="616922"/>
          </a:xfrm>
          <a:prstGeom prst="rect">
            <a:avLst/>
          </a:prstGeom>
          <a:noFill/>
          <a:ln/>
        </p:spPr>
        <p:txBody>
          <a:bodyPr wrap="none" lIns="0" tIns="0" rIns="0" bIns="0" rtlCol="0" anchor="t"/>
          <a:lstStyle/>
          <a:p>
            <a:pPr marL="0" indent="0" algn="l">
              <a:lnSpc>
                <a:spcPts val="2500"/>
              </a:lnSpc>
              <a:buNone/>
            </a:pPr>
            <a:r>
              <a:rPr lang="en-US" sz="2000" dirty="0">
                <a:solidFill>
                  <a:srgbClr val="151617"/>
                </a:solidFill>
                <a:latin typeface="Inconsolata" pitchFamily="34" charset="0"/>
                <a:ea typeface="Inconsolata" pitchFamily="34" charset="-122"/>
                <a:cs typeface="Inconsolata" pitchFamily="34" charset="-120"/>
              </a:rPr>
              <a:t>The current console-based game suite serves as a strong foundation, with numerous avenues for</a:t>
            </a:r>
            <a:br>
              <a:rPr lang="en-US" sz="2000" dirty="0">
                <a:solidFill>
                  <a:srgbClr val="151617"/>
                </a:solidFill>
                <a:latin typeface="Inconsolata" pitchFamily="34" charset="0"/>
                <a:ea typeface="Inconsolata" pitchFamily="34" charset="-122"/>
                <a:cs typeface="Inconsolata" pitchFamily="34" charset="-120"/>
              </a:rPr>
            </a:br>
            <a:r>
              <a:rPr lang="en-US" sz="2000" dirty="0">
                <a:solidFill>
                  <a:srgbClr val="151617"/>
                </a:solidFill>
                <a:latin typeface="Inconsolata" pitchFamily="34" charset="0"/>
                <a:ea typeface="Inconsolata" pitchFamily="34" charset="-122"/>
                <a:cs typeface="Inconsolata" pitchFamily="34" charset="-120"/>
              </a:rPr>
              <a:t>future development and expansion.</a:t>
            </a:r>
            <a:endParaRPr lang="en-US" sz="2000" dirty="0"/>
          </a:p>
        </p:txBody>
      </p:sp>
      <p:sp>
        <p:nvSpPr>
          <p:cNvPr id="4" name="Text 2"/>
          <p:cNvSpPr/>
          <p:nvPr/>
        </p:nvSpPr>
        <p:spPr>
          <a:xfrm>
            <a:off x="2254090" y="2645450"/>
            <a:ext cx="2480905" cy="310158"/>
          </a:xfrm>
          <a:prstGeom prst="rect">
            <a:avLst/>
          </a:prstGeom>
          <a:noFill/>
          <a:ln/>
        </p:spPr>
        <p:txBody>
          <a:bodyPr wrap="none" lIns="0" tIns="0" rIns="0" bIns="0" rtlCol="0" anchor="t"/>
          <a:lstStyle/>
          <a:p>
            <a:pPr marL="0" indent="0" algn="r">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Difficulty Levels</a:t>
            </a:r>
            <a:endParaRPr lang="en-US" sz="1950" dirty="0"/>
          </a:p>
        </p:txBody>
      </p:sp>
      <p:sp>
        <p:nvSpPr>
          <p:cNvPr id="5" name="Text 3"/>
          <p:cNvSpPr/>
          <p:nvPr/>
        </p:nvSpPr>
        <p:spPr>
          <a:xfrm>
            <a:off x="793789" y="3074670"/>
            <a:ext cx="3941207" cy="952619"/>
          </a:xfrm>
          <a:prstGeom prst="rect">
            <a:avLst/>
          </a:prstGeom>
          <a:noFill/>
          <a:ln/>
        </p:spPr>
        <p:txBody>
          <a:bodyPr wrap="square" lIns="0" tIns="0" rIns="0" bIns="0" rtlCol="0" anchor="t"/>
          <a:lstStyle/>
          <a:p>
            <a:pPr marL="0" indent="0" algn="r">
              <a:lnSpc>
                <a:spcPts val="2500"/>
              </a:lnSpc>
              <a:buNone/>
            </a:pPr>
            <a:r>
              <a:rPr lang="en-US" sz="1550" dirty="0">
                <a:solidFill>
                  <a:srgbClr val="151617"/>
                </a:solidFill>
                <a:latin typeface="Inconsolata" pitchFamily="34" charset="0"/>
                <a:ea typeface="Inconsolata" pitchFamily="34" charset="-122"/>
                <a:cs typeface="Inconsolata" pitchFamily="34" charset="-120"/>
              </a:rPr>
              <a:t>Introduce varied challenges to cater to different skill levels, increasing replay value.</a:t>
            </a:r>
            <a:endParaRPr lang="en-US" sz="1550" dirty="0"/>
          </a:p>
        </p:txBody>
      </p:sp>
      <p:pic>
        <p:nvPicPr>
          <p:cNvPr id="6" name="Image 0" descr="preencoded.png"/>
          <p:cNvPicPr>
            <a:picLocks noChangeAspect="1"/>
          </p:cNvPicPr>
          <p:nvPr/>
        </p:nvPicPr>
        <p:blipFill>
          <a:blip r:embed="rId3"/>
          <a:stretch>
            <a:fillRect/>
          </a:stretch>
        </p:blipFill>
        <p:spPr>
          <a:xfrm>
            <a:off x="5032652" y="2313503"/>
            <a:ext cx="4564975" cy="4564975"/>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4007" y="3508236"/>
            <a:ext cx="296942" cy="296942"/>
          </a:xfrm>
          <a:prstGeom prst="rect">
            <a:avLst/>
          </a:prstGeom>
        </p:spPr>
      </p:pic>
      <p:sp>
        <p:nvSpPr>
          <p:cNvPr id="8" name="Text 4"/>
          <p:cNvSpPr/>
          <p:nvPr/>
        </p:nvSpPr>
        <p:spPr>
          <a:xfrm>
            <a:off x="9895283" y="2225635"/>
            <a:ext cx="3227070" cy="310158"/>
          </a:xfrm>
          <a:prstGeom prst="rect">
            <a:avLst/>
          </a:prstGeom>
          <a:noFill/>
          <a:ln/>
        </p:spPr>
        <p:txBody>
          <a:bodyPr wrap="non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File-Based Score Saving</a:t>
            </a:r>
            <a:endParaRPr lang="en-US" sz="1950" dirty="0"/>
          </a:p>
        </p:txBody>
      </p:sp>
      <p:sp>
        <p:nvSpPr>
          <p:cNvPr id="9" name="Text 5"/>
          <p:cNvSpPr/>
          <p:nvPr/>
        </p:nvSpPr>
        <p:spPr>
          <a:xfrm>
            <a:off x="9895283" y="2654855"/>
            <a:ext cx="3941326" cy="952619"/>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Persistently store high scores, allowing users to track progress across multiple sessions.</a:t>
            </a:r>
            <a:endParaRPr lang="en-US" sz="1550" dirty="0"/>
          </a:p>
        </p:txBody>
      </p:sp>
      <p:pic>
        <p:nvPicPr>
          <p:cNvPr id="10" name="Image 2" descr="preencoded.png"/>
          <p:cNvPicPr>
            <a:picLocks noChangeAspect="1"/>
          </p:cNvPicPr>
          <p:nvPr/>
        </p:nvPicPr>
        <p:blipFill>
          <a:blip r:embed="rId6"/>
          <a:stretch>
            <a:fillRect/>
          </a:stretch>
        </p:blipFill>
        <p:spPr>
          <a:xfrm>
            <a:off x="5032652" y="2313503"/>
            <a:ext cx="4564975" cy="4564975"/>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60302" y="2927806"/>
            <a:ext cx="296942" cy="296942"/>
          </a:xfrm>
          <a:prstGeom prst="rect">
            <a:avLst/>
          </a:prstGeom>
        </p:spPr>
      </p:pic>
      <p:sp>
        <p:nvSpPr>
          <p:cNvPr id="12" name="Text 6"/>
          <p:cNvSpPr/>
          <p:nvPr/>
        </p:nvSpPr>
        <p:spPr>
          <a:xfrm>
            <a:off x="9994462" y="390513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Timer-Based Quiz</a:t>
            </a:r>
            <a:endParaRPr lang="en-US" sz="1950" dirty="0"/>
          </a:p>
        </p:txBody>
      </p:sp>
      <p:sp>
        <p:nvSpPr>
          <p:cNvPr id="13" name="Text 7"/>
          <p:cNvSpPr/>
          <p:nvPr/>
        </p:nvSpPr>
        <p:spPr>
          <a:xfrm>
            <a:off x="9994462" y="4334351"/>
            <a:ext cx="3842147" cy="952619"/>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Add a time constraint to the quiz, increasing pressure and testing quick recall.</a:t>
            </a:r>
            <a:endParaRPr lang="en-US" sz="1550" dirty="0"/>
          </a:p>
        </p:txBody>
      </p:sp>
      <p:pic>
        <p:nvPicPr>
          <p:cNvPr id="14" name="Image 4" descr="preencoded.png"/>
          <p:cNvPicPr>
            <a:picLocks noChangeAspect="1"/>
          </p:cNvPicPr>
          <p:nvPr/>
        </p:nvPicPr>
        <p:blipFill>
          <a:blip r:embed="rId9"/>
          <a:stretch>
            <a:fillRect/>
          </a:stretch>
        </p:blipFill>
        <p:spPr>
          <a:xfrm>
            <a:off x="5032652" y="2313503"/>
            <a:ext cx="4564975" cy="4564975"/>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64249" y="4447401"/>
            <a:ext cx="296942" cy="296942"/>
          </a:xfrm>
          <a:prstGeom prst="rect">
            <a:avLst/>
          </a:prstGeom>
        </p:spPr>
      </p:pic>
      <p:sp>
        <p:nvSpPr>
          <p:cNvPr id="16" name="Text 8"/>
          <p:cNvSpPr/>
          <p:nvPr/>
        </p:nvSpPr>
        <p:spPr>
          <a:xfrm>
            <a:off x="9895283" y="558462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Multiplayer Mode</a:t>
            </a:r>
            <a:endParaRPr lang="en-US" sz="1950" dirty="0"/>
          </a:p>
        </p:txBody>
      </p:sp>
      <p:sp>
        <p:nvSpPr>
          <p:cNvPr id="17" name="Text 9"/>
          <p:cNvSpPr/>
          <p:nvPr/>
        </p:nvSpPr>
        <p:spPr>
          <a:xfrm>
            <a:off x="9895283" y="6013847"/>
            <a:ext cx="3941326" cy="952619"/>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Implement options for two players to compete, adding a social and competitive dimension.</a:t>
            </a:r>
            <a:endParaRPr lang="en-US" sz="1550" dirty="0"/>
          </a:p>
        </p:txBody>
      </p:sp>
      <p:pic>
        <p:nvPicPr>
          <p:cNvPr id="18" name="Image 6" descr="preencoded.png"/>
          <p:cNvPicPr>
            <a:picLocks noChangeAspect="1"/>
          </p:cNvPicPr>
          <p:nvPr/>
        </p:nvPicPr>
        <p:blipFill>
          <a:blip r:embed="rId12"/>
          <a:stretch>
            <a:fillRect/>
          </a:stretch>
        </p:blipFill>
        <p:spPr>
          <a:xfrm>
            <a:off x="5032652" y="2313503"/>
            <a:ext cx="4564975" cy="4564975"/>
          </a:xfrm>
          <a:prstGeom prst="rect">
            <a:avLst/>
          </a:prstGeom>
        </p:spPr>
      </p:pic>
      <p:pic>
        <p:nvPicPr>
          <p:cNvPr id="19"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60302" y="5966996"/>
            <a:ext cx="296942" cy="296942"/>
          </a:xfrm>
          <a:prstGeom prst="rect">
            <a:avLst/>
          </a:prstGeom>
        </p:spPr>
      </p:pic>
      <p:sp>
        <p:nvSpPr>
          <p:cNvPr id="20" name="Text 10"/>
          <p:cNvSpPr/>
          <p:nvPr/>
        </p:nvSpPr>
        <p:spPr>
          <a:xfrm>
            <a:off x="2254090" y="5005983"/>
            <a:ext cx="2480905" cy="310158"/>
          </a:xfrm>
          <a:prstGeom prst="rect">
            <a:avLst/>
          </a:prstGeom>
          <a:noFill/>
          <a:ln/>
        </p:spPr>
        <p:txBody>
          <a:bodyPr wrap="none" lIns="0" tIns="0" rIns="0" bIns="0" rtlCol="0" anchor="t"/>
          <a:lstStyle/>
          <a:p>
            <a:pPr marL="0" indent="0" algn="r">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GUI Version</a:t>
            </a:r>
            <a:endParaRPr lang="en-US" sz="1950" dirty="0"/>
          </a:p>
        </p:txBody>
      </p:sp>
      <p:sp>
        <p:nvSpPr>
          <p:cNvPr id="21" name="Text 11"/>
          <p:cNvSpPr/>
          <p:nvPr/>
        </p:nvSpPr>
        <p:spPr>
          <a:xfrm>
            <a:off x="793789" y="5435203"/>
            <a:ext cx="3941207" cy="1270159"/>
          </a:xfrm>
          <a:prstGeom prst="rect">
            <a:avLst/>
          </a:prstGeom>
          <a:noFill/>
          <a:ln/>
        </p:spPr>
        <p:txBody>
          <a:bodyPr wrap="square" lIns="0" tIns="0" rIns="0" bIns="0" rtlCol="0" anchor="t"/>
          <a:lstStyle/>
          <a:p>
            <a:pPr marL="0" indent="0" algn="r">
              <a:lnSpc>
                <a:spcPts val="2500"/>
              </a:lnSpc>
              <a:buNone/>
            </a:pPr>
            <a:r>
              <a:rPr lang="en-US" sz="1550" dirty="0">
                <a:solidFill>
                  <a:srgbClr val="151617"/>
                </a:solidFill>
                <a:latin typeface="Inconsolata" pitchFamily="34" charset="0"/>
                <a:ea typeface="Inconsolata" pitchFamily="34" charset="-122"/>
                <a:cs typeface="Inconsolata" pitchFamily="34" charset="-120"/>
              </a:rPr>
              <a:t>Migrate the console games to a graphical user interface for a more modern and visually appealing experience.</a:t>
            </a:r>
            <a:endParaRPr lang="en-US" sz="1550" dirty="0"/>
          </a:p>
        </p:txBody>
      </p:sp>
      <p:pic>
        <p:nvPicPr>
          <p:cNvPr id="22" name="Image 8" descr="preencoded.png"/>
          <p:cNvPicPr>
            <a:picLocks noChangeAspect="1"/>
          </p:cNvPicPr>
          <p:nvPr/>
        </p:nvPicPr>
        <p:blipFill>
          <a:blip r:embed="rId15"/>
          <a:stretch>
            <a:fillRect/>
          </a:stretch>
        </p:blipFill>
        <p:spPr>
          <a:xfrm>
            <a:off x="5032652" y="2313503"/>
            <a:ext cx="4564975" cy="4564975"/>
          </a:xfrm>
          <a:prstGeom prst="rect">
            <a:avLst/>
          </a:prstGeom>
        </p:spPr>
      </p:pic>
      <p:pic>
        <p:nvPicPr>
          <p:cNvPr id="23" name="Image 9"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74007" y="5386566"/>
            <a:ext cx="296942" cy="296942"/>
          </a:xfrm>
          <a:prstGeom prst="rect">
            <a:avLst/>
          </a:prstGeom>
        </p:spPr>
      </p:pic>
      <p:sp>
        <p:nvSpPr>
          <p:cNvPr id="25" name="Rectangle 24">
            <a:extLst>
              <a:ext uri="{FF2B5EF4-FFF2-40B4-BE49-F238E27FC236}">
                <a16:creationId xmlns:a16="http://schemas.microsoft.com/office/drawing/2014/main" id="{F15299C5-814F-8035-7BEC-CAF3C863FA65}"/>
              </a:ext>
            </a:extLst>
          </p:cNvPr>
          <p:cNvSpPr/>
          <p:nvPr/>
        </p:nvSpPr>
        <p:spPr>
          <a:xfrm>
            <a:off x="12898419" y="7691718"/>
            <a:ext cx="1613647" cy="537882"/>
          </a:xfrm>
          <a:prstGeom prst="rect">
            <a:avLst/>
          </a:prstGeom>
          <a:solidFill>
            <a:srgbClr val="F8EC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71839" y="493844"/>
            <a:ext cx="5158054" cy="538282"/>
          </a:xfrm>
          <a:prstGeom prst="rect">
            <a:avLst/>
          </a:prstGeom>
          <a:noFill/>
          <a:ln/>
        </p:spPr>
        <p:txBody>
          <a:bodyPr wrap="none" lIns="0" tIns="0" rIns="0" bIns="0" rtlCol="0" anchor="t"/>
          <a:lstStyle/>
          <a:p>
            <a:pPr marL="0" indent="0" algn="l">
              <a:lnSpc>
                <a:spcPts val="4200"/>
              </a:lnSpc>
              <a:buNone/>
            </a:pPr>
            <a:r>
              <a:rPr lang="en-US" sz="3600" b="1" dirty="0">
                <a:solidFill>
                  <a:srgbClr val="151617"/>
                </a:solidFill>
                <a:latin typeface="Montserrat Black" pitchFamily="34" charset="0"/>
                <a:ea typeface="Montserrat Black" pitchFamily="34" charset="-122"/>
                <a:cs typeface="Montserrat Black" pitchFamily="34" charset="-120"/>
              </a:rPr>
              <a:t>Learning Outcomes</a:t>
            </a:r>
            <a:endParaRPr lang="en-US" sz="3600" dirty="0"/>
          </a:p>
        </p:txBody>
      </p:sp>
      <p:pic>
        <p:nvPicPr>
          <p:cNvPr id="3" name="Image 0" descr="preencoded.png"/>
          <p:cNvPicPr>
            <a:picLocks noChangeAspect="1"/>
          </p:cNvPicPr>
          <p:nvPr/>
        </p:nvPicPr>
        <p:blipFill>
          <a:blip r:embed="rId3"/>
          <a:stretch>
            <a:fillRect/>
          </a:stretch>
        </p:blipFill>
        <p:spPr>
          <a:xfrm>
            <a:off x="2477214" y="1294209"/>
            <a:ext cx="9675971" cy="6051352"/>
          </a:xfrm>
          <a:prstGeom prst="rect">
            <a:avLst/>
          </a:prstGeom>
        </p:spPr>
      </p:pic>
      <p:sp>
        <p:nvSpPr>
          <p:cNvPr id="4" name="Text 1"/>
          <p:cNvSpPr/>
          <p:nvPr/>
        </p:nvSpPr>
        <p:spPr>
          <a:xfrm>
            <a:off x="1371838" y="4161381"/>
            <a:ext cx="3339880" cy="668611"/>
          </a:xfrm>
          <a:prstGeom prst="rect">
            <a:avLst/>
          </a:prstGeom>
          <a:noFill/>
          <a:ln/>
        </p:spPr>
        <p:txBody>
          <a:bodyPr wrap="square" lIns="0" tIns="0" rIns="0" bIns="0" rtlCol="0" anchor="t"/>
          <a:lstStyle/>
          <a:p>
            <a:pPr marL="0" indent="0" algn="r">
              <a:lnSpc>
                <a:spcPts val="2600"/>
              </a:lnSpc>
              <a:buNone/>
            </a:pPr>
            <a:r>
              <a:rPr lang="en-US" sz="2500" b="1" dirty="0">
                <a:solidFill>
                  <a:srgbClr val="151617"/>
                </a:solidFill>
                <a:latin typeface="Inconsolata" pitchFamily="1" charset="0"/>
                <a:ea typeface="Inconsolata" pitchFamily="1" charset="0"/>
                <a:cs typeface="Montserrat Black" pitchFamily="34" charset="-120"/>
              </a:rPr>
              <a:t>Handling User Input</a:t>
            </a:r>
            <a:endParaRPr lang="en-US" sz="2500" b="1" dirty="0">
              <a:latin typeface="Inconsolata" pitchFamily="1" charset="0"/>
              <a:ea typeface="Inconsolata" pitchFamily="1" charset="0"/>
            </a:endParaRPr>
          </a:p>
        </p:txBody>
      </p:sp>
      <p:sp>
        <p:nvSpPr>
          <p:cNvPr id="5" name="Text 2"/>
          <p:cNvSpPr/>
          <p:nvPr/>
        </p:nvSpPr>
        <p:spPr>
          <a:xfrm>
            <a:off x="5511700" y="6908852"/>
            <a:ext cx="3872753" cy="436709"/>
          </a:xfrm>
          <a:prstGeom prst="rect">
            <a:avLst/>
          </a:prstGeom>
          <a:noFill/>
          <a:ln/>
        </p:spPr>
        <p:txBody>
          <a:bodyPr wrap="square" lIns="0" tIns="0" rIns="0" bIns="0" rtlCol="0" anchor="t"/>
          <a:lstStyle/>
          <a:p>
            <a:pPr marL="0" indent="0" algn="ctr">
              <a:lnSpc>
                <a:spcPts val="2600"/>
              </a:lnSpc>
              <a:buNone/>
            </a:pPr>
            <a:r>
              <a:rPr lang="en-US" sz="2500" b="1" dirty="0">
                <a:solidFill>
                  <a:srgbClr val="151617"/>
                </a:solidFill>
                <a:latin typeface="Inconsolata" pitchFamily="1" charset="0"/>
                <a:ea typeface="Inconsolata" pitchFamily="1" charset="0"/>
                <a:cs typeface="Montserrat Black" pitchFamily="34" charset="-120"/>
              </a:rPr>
              <a:t>Structured Programming</a:t>
            </a:r>
            <a:endParaRPr lang="en-US" sz="2500" dirty="0">
              <a:latin typeface="Inconsolata" pitchFamily="1" charset="0"/>
              <a:ea typeface="Inconsolata" pitchFamily="1" charset="0"/>
            </a:endParaRPr>
          </a:p>
        </p:txBody>
      </p:sp>
      <p:sp>
        <p:nvSpPr>
          <p:cNvPr id="6" name="Text 3"/>
          <p:cNvSpPr/>
          <p:nvPr/>
        </p:nvSpPr>
        <p:spPr>
          <a:xfrm>
            <a:off x="9918343" y="4144967"/>
            <a:ext cx="2614316" cy="436708"/>
          </a:xfrm>
          <a:prstGeom prst="rect">
            <a:avLst/>
          </a:prstGeom>
          <a:noFill/>
          <a:ln/>
        </p:spPr>
        <p:txBody>
          <a:bodyPr wrap="square" lIns="0" tIns="0" rIns="0" bIns="0" rtlCol="0" anchor="t"/>
          <a:lstStyle/>
          <a:p>
            <a:pPr marL="0" indent="0" algn="l">
              <a:lnSpc>
                <a:spcPts val="2600"/>
              </a:lnSpc>
              <a:buNone/>
            </a:pPr>
            <a:r>
              <a:rPr lang="en-US" sz="2500" b="1" dirty="0">
                <a:solidFill>
                  <a:srgbClr val="151617"/>
                </a:solidFill>
                <a:latin typeface="Inconsolata" pitchFamily="1" charset="0"/>
                <a:ea typeface="Inconsolata" pitchFamily="1" charset="0"/>
                <a:cs typeface="Montserrat Black" pitchFamily="34" charset="-120"/>
              </a:rPr>
              <a:t>Problem Solving</a:t>
            </a:r>
            <a:endParaRPr lang="en-US" sz="2500" dirty="0">
              <a:latin typeface="Inconsolata" pitchFamily="1" charset="0"/>
              <a:ea typeface="Inconsolata" pitchFamily="1" charset="0"/>
            </a:endParaRPr>
          </a:p>
        </p:txBody>
      </p:sp>
      <p:sp>
        <p:nvSpPr>
          <p:cNvPr id="7" name="Text 4"/>
          <p:cNvSpPr/>
          <p:nvPr/>
        </p:nvSpPr>
        <p:spPr>
          <a:xfrm>
            <a:off x="5831483" y="1584656"/>
            <a:ext cx="2966535" cy="402225"/>
          </a:xfrm>
          <a:prstGeom prst="rect">
            <a:avLst/>
          </a:prstGeom>
          <a:noFill/>
          <a:ln/>
        </p:spPr>
        <p:txBody>
          <a:bodyPr wrap="square" lIns="0" tIns="0" rIns="0" bIns="0" rtlCol="0" anchor="t"/>
          <a:lstStyle/>
          <a:p>
            <a:pPr marL="0" indent="0" algn="ctr">
              <a:lnSpc>
                <a:spcPts val="2600"/>
              </a:lnSpc>
              <a:buNone/>
            </a:pPr>
            <a:r>
              <a:rPr lang="en-US" sz="2500" b="1" dirty="0">
                <a:solidFill>
                  <a:srgbClr val="151617"/>
                </a:solidFill>
                <a:latin typeface="Inconsolata" pitchFamily="1" charset="0"/>
                <a:ea typeface="Inconsolata" pitchFamily="1" charset="0"/>
                <a:cs typeface="Montserrat Black" pitchFamily="34" charset="-120"/>
              </a:rPr>
              <a:t>Logical Thinking</a:t>
            </a:r>
            <a:endParaRPr lang="en-US" sz="2500" dirty="0">
              <a:latin typeface="Inconsolata" pitchFamily="1" charset="0"/>
              <a:ea typeface="Inconsolata" pitchFamily="1" charset="0"/>
            </a:endParaRPr>
          </a:p>
        </p:txBody>
      </p:sp>
      <p:sp>
        <p:nvSpPr>
          <p:cNvPr id="9" name="Rectangle 8">
            <a:extLst>
              <a:ext uri="{FF2B5EF4-FFF2-40B4-BE49-F238E27FC236}">
                <a16:creationId xmlns:a16="http://schemas.microsoft.com/office/drawing/2014/main" id="{8F87225B-955C-1DBB-9093-823916AB285A}"/>
              </a:ext>
            </a:extLst>
          </p:cNvPr>
          <p:cNvSpPr/>
          <p:nvPr/>
        </p:nvSpPr>
        <p:spPr>
          <a:xfrm>
            <a:off x="12844631" y="7584141"/>
            <a:ext cx="1785769" cy="645459"/>
          </a:xfrm>
          <a:prstGeom prst="rect">
            <a:avLst/>
          </a:prstGeom>
          <a:solidFill>
            <a:srgbClr val="F8EC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753526" y="3633901"/>
            <a:ext cx="7876874" cy="486615"/>
          </a:xfrm>
          <a:prstGeom prst="rect">
            <a:avLst/>
          </a:prstGeom>
          <a:noFill/>
          <a:ln/>
        </p:spPr>
        <p:txBody>
          <a:bodyPr wrap="square" lIns="0" tIns="0" rIns="0" bIns="0" rtlCol="0" anchor="t"/>
          <a:lstStyle/>
          <a:p>
            <a:pPr marL="0" indent="0" algn="l">
              <a:lnSpc>
                <a:spcPts val="2850"/>
              </a:lnSpc>
              <a:buNone/>
            </a:pPr>
            <a:r>
              <a:rPr lang="en-US" sz="4200" b="1" dirty="0">
                <a:solidFill>
                  <a:srgbClr val="151617"/>
                </a:solidFill>
                <a:latin typeface="Inconsolata" pitchFamily="34" charset="0"/>
                <a:ea typeface="Inconsolata" pitchFamily="34" charset="-122"/>
                <a:cs typeface="Inconsolata" pitchFamily="34" charset="-120"/>
              </a:rPr>
              <a:t>We appreciate your attention.</a:t>
            </a:r>
            <a:endParaRPr lang="en-US" sz="4200" b="1" dirty="0"/>
          </a:p>
        </p:txBody>
      </p:sp>
      <p:sp>
        <p:nvSpPr>
          <p:cNvPr id="4" name="Rectangle 3">
            <a:extLst>
              <a:ext uri="{FF2B5EF4-FFF2-40B4-BE49-F238E27FC236}">
                <a16:creationId xmlns:a16="http://schemas.microsoft.com/office/drawing/2014/main" id="{E9202FAB-8F8C-BB7A-28EC-D4A11D98A000}"/>
              </a:ext>
            </a:extLst>
          </p:cNvPr>
          <p:cNvSpPr/>
          <p:nvPr/>
        </p:nvSpPr>
        <p:spPr>
          <a:xfrm>
            <a:off x="12833873" y="7519595"/>
            <a:ext cx="1796527" cy="710005"/>
          </a:xfrm>
          <a:prstGeom prst="rect">
            <a:avLst/>
          </a:prstGeom>
          <a:solidFill>
            <a:srgbClr val="F8EC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5" name="Image 1" descr="preencoded.png"/>
          <p:cNvPicPr>
            <a:picLocks noChangeAspect="1"/>
          </p:cNvPicPr>
          <p:nvPr/>
        </p:nvPicPr>
        <p:blipFill>
          <a:blip r:embed="rId3"/>
          <a:stretch>
            <a:fillRect/>
          </a:stretch>
        </p:blipFill>
        <p:spPr>
          <a:xfrm>
            <a:off x="565925" y="1098471"/>
            <a:ext cx="919996" cy="919996"/>
          </a:xfrm>
          <a:prstGeom prst="rect">
            <a:avLst/>
          </a:prstGeom>
        </p:spPr>
      </p:pic>
      <p:sp>
        <p:nvSpPr>
          <p:cNvPr id="6" name="Text 2"/>
          <p:cNvSpPr/>
          <p:nvPr/>
        </p:nvSpPr>
        <p:spPr>
          <a:xfrm>
            <a:off x="1961794" y="1023657"/>
            <a:ext cx="3997942" cy="1116211"/>
          </a:xfrm>
          <a:prstGeom prst="rect">
            <a:avLst/>
          </a:prstGeom>
          <a:noFill/>
          <a:ln/>
        </p:spPr>
        <p:txBody>
          <a:bodyPr wrap="square" lIns="0" tIns="0" rIns="0" bIns="0" rtlCol="0" anchor="t"/>
          <a:lstStyle/>
          <a:p>
            <a:pPr marL="0" indent="0" algn="l">
              <a:lnSpc>
                <a:spcPts val="2900"/>
              </a:lnSpc>
              <a:buNone/>
            </a:pPr>
            <a:r>
              <a:rPr lang="en-US" sz="2300" b="1" dirty="0">
                <a:solidFill>
                  <a:srgbClr val="151617"/>
                </a:solidFill>
                <a:latin typeface="Montserrat Black" pitchFamily="34" charset="0"/>
                <a:ea typeface="Montserrat Black" pitchFamily="34" charset="-122"/>
                <a:cs typeface="Montserrat Black" pitchFamily="34" charset="-120"/>
              </a:rPr>
              <a:t>C: Ideal for Logic-Driven Applications</a:t>
            </a:r>
            <a:endParaRPr lang="en-US" sz="2300" dirty="0"/>
          </a:p>
        </p:txBody>
      </p:sp>
      <p:sp>
        <p:nvSpPr>
          <p:cNvPr id="7" name="Text 3"/>
          <p:cNvSpPr/>
          <p:nvPr/>
        </p:nvSpPr>
        <p:spPr>
          <a:xfrm>
            <a:off x="1864975" y="2139868"/>
            <a:ext cx="3384758" cy="3833693"/>
          </a:xfrm>
          <a:prstGeom prst="rect">
            <a:avLst/>
          </a:prstGeom>
          <a:noFill/>
          <a:ln/>
        </p:spPr>
        <p:txBody>
          <a:bodyPr wrap="square" lIns="0" tIns="0" rIns="0" bIns="0" rtlCol="0" anchor="t"/>
          <a:lstStyle/>
          <a:p>
            <a:pPr marL="0" indent="0" algn="l">
              <a:lnSpc>
                <a:spcPts val="2500"/>
              </a:lnSpc>
              <a:buNone/>
            </a:pPr>
            <a:r>
              <a:rPr lang="en-US" dirty="0">
                <a:solidFill>
                  <a:srgbClr val="151617"/>
                </a:solidFill>
                <a:latin typeface="Inconsolata" pitchFamily="34" charset="0"/>
                <a:ea typeface="Inconsolata" pitchFamily="34" charset="-122"/>
                <a:cs typeface="Inconsolata" pitchFamily="34" charset="-120"/>
              </a:rPr>
              <a:t>The C programming language, with its robust structure and direct hardware access, is exceptionally well-suited for developing logic-based applications. Its efficiency and control make it a powerful tool for crafting the core mechanics of games, where precise logic and performance are paramount.</a:t>
            </a:r>
            <a:endParaRPr lang="en-US" dirty="0"/>
          </a:p>
        </p:txBody>
      </p:sp>
      <p:pic>
        <p:nvPicPr>
          <p:cNvPr id="8" name="Image 2" descr="preencoded.png"/>
          <p:cNvPicPr>
            <a:picLocks noChangeAspect="1"/>
          </p:cNvPicPr>
          <p:nvPr/>
        </p:nvPicPr>
        <p:blipFill>
          <a:blip r:embed="rId4"/>
          <a:stretch>
            <a:fillRect/>
          </a:stretch>
        </p:blipFill>
        <p:spPr>
          <a:xfrm>
            <a:off x="7473374" y="1098471"/>
            <a:ext cx="919996" cy="919996"/>
          </a:xfrm>
          <a:prstGeom prst="rect">
            <a:avLst/>
          </a:prstGeom>
        </p:spPr>
      </p:pic>
      <p:sp>
        <p:nvSpPr>
          <p:cNvPr id="9" name="Text 4"/>
          <p:cNvSpPr/>
          <p:nvPr/>
        </p:nvSpPr>
        <p:spPr>
          <a:xfrm>
            <a:off x="9004263" y="1186398"/>
            <a:ext cx="3474608" cy="744141"/>
          </a:xfrm>
          <a:prstGeom prst="rect">
            <a:avLst/>
          </a:prstGeom>
          <a:noFill/>
          <a:ln/>
        </p:spPr>
        <p:txBody>
          <a:bodyPr wrap="square" lIns="0" tIns="0" rIns="0" bIns="0" rtlCol="0" anchor="t"/>
          <a:lstStyle/>
          <a:p>
            <a:pPr marL="0" indent="0" algn="l">
              <a:lnSpc>
                <a:spcPts val="2900"/>
              </a:lnSpc>
              <a:buNone/>
            </a:pPr>
            <a:r>
              <a:rPr lang="en-US" sz="2300" b="1" dirty="0">
                <a:solidFill>
                  <a:srgbClr val="151617"/>
                </a:solidFill>
                <a:latin typeface="Montserrat Black" pitchFamily="34" charset="0"/>
                <a:ea typeface="Montserrat Black" pitchFamily="34" charset="-122"/>
                <a:cs typeface="Montserrat Black" pitchFamily="34" charset="-120"/>
              </a:rPr>
              <a:t>Demonstrating Core C Concepts</a:t>
            </a:r>
            <a:endParaRPr lang="en-US" sz="2300" dirty="0"/>
          </a:p>
        </p:txBody>
      </p:sp>
      <p:sp>
        <p:nvSpPr>
          <p:cNvPr id="10" name="Text 5"/>
          <p:cNvSpPr/>
          <p:nvPr/>
        </p:nvSpPr>
        <p:spPr>
          <a:xfrm>
            <a:off x="9004262" y="2139868"/>
            <a:ext cx="3664344" cy="3572443"/>
          </a:xfrm>
          <a:prstGeom prst="rect">
            <a:avLst/>
          </a:prstGeom>
          <a:noFill/>
          <a:ln/>
        </p:spPr>
        <p:txBody>
          <a:bodyPr wrap="square" lIns="0" tIns="0" rIns="0" bIns="0" rtlCol="0" anchor="t"/>
          <a:lstStyle/>
          <a:p>
            <a:pPr marL="0" indent="0" algn="l">
              <a:lnSpc>
                <a:spcPts val="2500"/>
              </a:lnSpc>
              <a:buNone/>
            </a:pPr>
            <a:r>
              <a:rPr lang="en-US" dirty="0">
                <a:solidFill>
                  <a:srgbClr val="151617"/>
                </a:solidFill>
                <a:latin typeface="Inconsolata" pitchFamily="34" charset="0"/>
                <a:ea typeface="Inconsolata" pitchFamily="34" charset="-122"/>
                <a:cs typeface="Inconsolata" pitchFamily="34" charset="-120"/>
              </a:rPr>
              <a:t>This project serves as a practical showcase for fundamental C programming concepts; all wrapped within an entertaining game environment. From basic data types and control structures to more advanced topics like functions and arrays, each game is designed to illustrate these principles in action.</a:t>
            </a:r>
            <a:endParaRPr lang="en-US" dirty="0"/>
          </a:p>
        </p:txBody>
      </p:sp>
      <p:sp>
        <p:nvSpPr>
          <p:cNvPr id="11" name="Rectangle 10">
            <a:extLst>
              <a:ext uri="{FF2B5EF4-FFF2-40B4-BE49-F238E27FC236}">
                <a16:creationId xmlns:a16="http://schemas.microsoft.com/office/drawing/2014/main" id="{26934ADD-AAD6-F457-61ED-459FDC9DA3F4}"/>
              </a:ext>
            </a:extLst>
          </p:cNvPr>
          <p:cNvSpPr/>
          <p:nvPr/>
        </p:nvSpPr>
        <p:spPr>
          <a:xfrm>
            <a:off x="12769327" y="7530353"/>
            <a:ext cx="1753497" cy="613186"/>
          </a:xfrm>
          <a:prstGeom prst="rect">
            <a:avLst/>
          </a:prstGeom>
          <a:solidFill>
            <a:srgbClr val="F8EC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62417" y="624300"/>
            <a:ext cx="12495252" cy="620078"/>
          </a:xfrm>
          <a:prstGeom prst="rect">
            <a:avLst/>
          </a:prstGeom>
          <a:noFill/>
          <a:ln/>
        </p:spPr>
        <p:txBody>
          <a:bodyPr wrap="none" lIns="0" tIns="0" rIns="0" bIns="0" rtlCol="0" anchor="t"/>
          <a:lstStyle/>
          <a:p>
            <a:pPr marL="0" indent="0" algn="l">
              <a:lnSpc>
                <a:spcPts val="4850"/>
              </a:lnSpc>
              <a:buNone/>
            </a:pPr>
            <a:r>
              <a:rPr lang="en-US" sz="3600" b="1" dirty="0">
                <a:solidFill>
                  <a:srgbClr val="151617"/>
                </a:solidFill>
                <a:latin typeface="Montserrat Black" pitchFamily="34" charset="0"/>
                <a:ea typeface="Montserrat Black" pitchFamily="34" charset="-122"/>
                <a:cs typeface="Montserrat Black" pitchFamily="34" charset="-120"/>
              </a:rPr>
              <a:t>Project Overview: </a:t>
            </a:r>
            <a:endParaRPr lang="en-US" sz="3600" dirty="0"/>
          </a:p>
        </p:txBody>
      </p:sp>
      <p:sp>
        <p:nvSpPr>
          <p:cNvPr id="3" name="Text 1"/>
          <p:cNvSpPr/>
          <p:nvPr/>
        </p:nvSpPr>
        <p:spPr>
          <a:xfrm>
            <a:off x="793789" y="1492708"/>
            <a:ext cx="13042821" cy="878602"/>
          </a:xfrm>
          <a:prstGeom prst="rect">
            <a:avLst/>
          </a:prstGeom>
          <a:noFill/>
          <a:ln/>
        </p:spPr>
        <p:txBody>
          <a:bodyPr wrap="square" lIns="0" tIns="0" rIns="0" bIns="0" rtlCol="0" anchor="t"/>
          <a:lstStyle/>
          <a:p>
            <a:pPr marL="0" indent="0" algn="l">
              <a:lnSpc>
                <a:spcPts val="2500"/>
              </a:lnSpc>
              <a:buNone/>
            </a:pPr>
            <a:r>
              <a:rPr lang="en-US" dirty="0">
                <a:solidFill>
                  <a:srgbClr val="151617"/>
                </a:solidFill>
                <a:latin typeface="Inconsolata" pitchFamily="34" charset="0"/>
                <a:ea typeface="Inconsolata" pitchFamily="34" charset="-122"/>
                <a:cs typeface="Inconsolata" pitchFamily="34" charset="-120"/>
              </a:rPr>
              <a:t>Our project delivers a comprehensive, menu-driven application designed to make learning C programming concepts both fun and engaging. This hub features a collection of interactive games, each showcasing different programming techniques.</a:t>
            </a:r>
            <a:endParaRPr lang="en-US" dirty="0"/>
          </a:p>
        </p:txBody>
      </p:sp>
      <p:sp>
        <p:nvSpPr>
          <p:cNvPr id="4" name="Shape 2"/>
          <p:cNvSpPr/>
          <p:nvPr/>
        </p:nvSpPr>
        <p:spPr>
          <a:xfrm>
            <a:off x="762417" y="2657766"/>
            <a:ext cx="3111937" cy="1786414"/>
          </a:xfrm>
          <a:prstGeom prst="roundRect">
            <a:avLst>
              <a:gd name="adj" fmla="val 26665"/>
            </a:avLst>
          </a:prstGeom>
          <a:solidFill>
            <a:srgbClr val="F8ECE4"/>
          </a:solidFill>
          <a:ln w="7620">
            <a:solidFill>
              <a:srgbClr val="151617"/>
            </a:solidFill>
            <a:prstDash val="solid"/>
          </a:ln>
          <a:effectLst>
            <a:outerShdw dist="17780" dir="2700000" algn="bl" rotWithShape="0">
              <a:srgbClr val="151617">
                <a:alpha val="100000"/>
              </a:srgbClr>
            </a:outerShdw>
          </a:effectLst>
        </p:spPr>
      </p:sp>
      <p:sp>
        <p:nvSpPr>
          <p:cNvPr id="5" name="Text 3"/>
          <p:cNvSpPr/>
          <p:nvPr/>
        </p:nvSpPr>
        <p:spPr>
          <a:xfrm>
            <a:off x="968395" y="2808464"/>
            <a:ext cx="2699980" cy="620316"/>
          </a:xfrm>
          <a:prstGeom prst="rect">
            <a:avLst/>
          </a:prstGeom>
          <a:noFill/>
          <a:ln/>
        </p:spPr>
        <p:txBody>
          <a:bodyPr wrap="squar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Menu-Driven Application</a:t>
            </a:r>
            <a:endParaRPr lang="en-US" sz="1950" dirty="0"/>
          </a:p>
        </p:txBody>
      </p:sp>
      <p:sp>
        <p:nvSpPr>
          <p:cNvPr id="6" name="Text 4"/>
          <p:cNvSpPr/>
          <p:nvPr/>
        </p:nvSpPr>
        <p:spPr>
          <a:xfrm>
            <a:off x="999768" y="3574560"/>
            <a:ext cx="2699980" cy="635079"/>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Easy navigation through a central menu.</a:t>
            </a:r>
            <a:endParaRPr lang="en-US" sz="1550" dirty="0"/>
          </a:p>
        </p:txBody>
      </p:sp>
      <p:sp>
        <p:nvSpPr>
          <p:cNvPr id="7" name="Shape 5"/>
          <p:cNvSpPr/>
          <p:nvPr/>
        </p:nvSpPr>
        <p:spPr>
          <a:xfrm>
            <a:off x="4109799" y="2662684"/>
            <a:ext cx="3111937" cy="1786414"/>
          </a:xfrm>
          <a:prstGeom prst="roundRect">
            <a:avLst>
              <a:gd name="adj" fmla="val 26665"/>
            </a:avLst>
          </a:prstGeom>
          <a:solidFill>
            <a:srgbClr val="F8ECE4"/>
          </a:solidFill>
          <a:ln w="7620">
            <a:solidFill>
              <a:srgbClr val="151617"/>
            </a:solidFill>
            <a:prstDash val="solid"/>
          </a:ln>
          <a:effectLst>
            <a:outerShdw dist="17780" dir="2700000" algn="bl" rotWithShape="0">
              <a:srgbClr val="151617">
                <a:alpha val="100000"/>
              </a:srgbClr>
            </a:outerShdw>
          </a:effectLst>
        </p:spPr>
      </p:sp>
      <p:sp>
        <p:nvSpPr>
          <p:cNvPr id="8" name="Text 6"/>
          <p:cNvSpPr/>
          <p:nvPr/>
        </p:nvSpPr>
        <p:spPr>
          <a:xfrm>
            <a:off x="4373166" y="2808464"/>
            <a:ext cx="2699980" cy="620316"/>
          </a:xfrm>
          <a:prstGeom prst="rect">
            <a:avLst/>
          </a:prstGeom>
          <a:noFill/>
          <a:ln/>
        </p:spPr>
        <p:txBody>
          <a:bodyPr wrap="squar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Four Interactive Games</a:t>
            </a:r>
            <a:endParaRPr lang="en-US" sz="1950" dirty="0"/>
          </a:p>
        </p:txBody>
      </p:sp>
      <p:sp>
        <p:nvSpPr>
          <p:cNvPr id="9" name="Text 7"/>
          <p:cNvSpPr/>
          <p:nvPr/>
        </p:nvSpPr>
        <p:spPr>
          <a:xfrm>
            <a:off x="4303394" y="3574560"/>
            <a:ext cx="2699980" cy="635079"/>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Diverse games covering various C concepts.</a:t>
            </a:r>
            <a:endParaRPr lang="en-US" sz="1550" dirty="0"/>
          </a:p>
        </p:txBody>
      </p:sp>
      <p:sp>
        <p:nvSpPr>
          <p:cNvPr id="10" name="Shape 8"/>
          <p:cNvSpPr/>
          <p:nvPr/>
        </p:nvSpPr>
        <p:spPr>
          <a:xfrm>
            <a:off x="7414378" y="2657766"/>
            <a:ext cx="3111937" cy="1786414"/>
          </a:xfrm>
          <a:prstGeom prst="roundRect">
            <a:avLst>
              <a:gd name="adj" fmla="val 26665"/>
            </a:avLst>
          </a:prstGeom>
          <a:solidFill>
            <a:srgbClr val="F8ECE4"/>
          </a:solidFill>
          <a:ln w="7620">
            <a:solidFill>
              <a:srgbClr val="151617"/>
            </a:solidFill>
            <a:prstDash val="solid"/>
          </a:ln>
          <a:effectLst>
            <a:outerShdw dist="17780" dir="2700000" algn="bl" rotWithShape="0">
              <a:srgbClr val="151617">
                <a:alpha val="100000"/>
              </a:srgbClr>
            </a:outerShdw>
          </a:effectLst>
        </p:spPr>
      </p:sp>
      <p:sp>
        <p:nvSpPr>
          <p:cNvPr id="11" name="Text 9"/>
          <p:cNvSpPr/>
          <p:nvPr/>
        </p:nvSpPr>
        <p:spPr>
          <a:xfrm>
            <a:off x="7738691" y="2772459"/>
            <a:ext cx="2699980" cy="620316"/>
          </a:xfrm>
          <a:prstGeom prst="rect">
            <a:avLst/>
          </a:prstGeom>
          <a:noFill/>
          <a:ln/>
        </p:spPr>
        <p:txBody>
          <a:bodyPr wrap="squar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Score Tracking System</a:t>
            </a:r>
            <a:endParaRPr lang="en-US" sz="1950" dirty="0"/>
          </a:p>
        </p:txBody>
      </p:sp>
      <p:sp>
        <p:nvSpPr>
          <p:cNvPr id="12" name="Text 10"/>
          <p:cNvSpPr/>
          <p:nvPr/>
        </p:nvSpPr>
        <p:spPr>
          <a:xfrm>
            <a:off x="7626072" y="3579478"/>
            <a:ext cx="2699980" cy="635079"/>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Persistently tracks scores across all games.</a:t>
            </a:r>
            <a:endParaRPr lang="en-US" sz="1550" dirty="0"/>
          </a:p>
        </p:txBody>
      </p:sp>
      <p:sp>
        <p:nvSpPr>
          <p:cNvPr id="13" name="Shape 11"/>
          <p:cNvSpPr/>
          <p:nvPr/>
        </p:nvSpPr>
        <p:spPr>
          <a:xfrm>
            <a:off x="10732294" y="2657766"/>
            <a:ext cx="3111937" cy="1786414"/>
          </a:xfrm>
          <a:prstGeom prst="roundRect">
            <a:avLst>
              <a:gd name="adj" fmla="val 26665"/>
            </a:avLst>
          </a:prstGeom>
          <a:solidFill>
            <a:srgbClr val="F8ECE4"/>
          </a:solidFill>
          <a:ln w="7620">
            <a:solidFill>
              <a:srgbClr val="151617"/>
            </a:solidFill>
            <a:prstDash val="solid"/>
          </a:ln>
          <a:effectLst>
            <a:outerShdw dist="17780" dir="2700000" algn="bl" rotWithShape="0">
              <a:srgbClr val="151617">
                <a:alpha val="100000"/>
              </a:srgbClr>
            </a:outerShdw>
          </a:effectLst>
        </p:spPr>
      </p:sp>
      <p:sp>
        <p:nvSpPr>
          <p:cNvPr id="14" name="Text 12"/>
          <p:cNvSpPr/>
          <p:nvPr/>
        </p:nvSpPr>
        <p:spPr>
          <a:xfrm>
            <a:off x="11016713" y="2808464"/>
            <a:ext cx="2699980" cy="620316"/>
          </a:xfrm>
          <a:prstGeom prst="rect">
            <a:avLst/>
          </a:prstGeom>
          <a:noFill/>
          <a:ln/>
        </p:spPr>
        <p:txBody>
          <a:bodyPr wrap="squar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Color-Formatted Output</a:t>
            </a:r>
            <a:endParaRPr lang="en-US" sz="1950" dirty="0"/>
          </a:p>
        </p:txBody>
      </p:sp>
      <p:sp>
        <p:nvSpPr>
          <p:cNvPr id="15" name="Text 13"/>
          <p:cNvSpPr/>
          <p:nvPr/>
        </p:nvSpPr>
        <p:spPr>
          <a:xfrm>
            <a:off x="11016713" y="3579477"/>
            <a:ext cx="2699980" cy="635079"/>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Enhanced readability with ANSI escape codes.</a:t>
            </a:r>
            <a:endParaRPr lang="en-US" sz="1550" dirty="0"/>
          </a:p>
        </p:txBody>
      </p:sp>
      <p:sp>
        <p:nvSpPr>
          <p:cNvPr id="16" name="Text 14"/>
          <p:cNvSpPr/>
          <p:nvPr/>
        </p:nvSpPr>
        <p:spPr>
          <a:xfrm>
            <a:off x="793790" y="5173313"/>
            <a:ext cx="4165485" cy="496133"/>
          </a:xfrm>
          <a:prstGeom prst="rect">
            <a:avLst/>
          </a:prstGeom>
          <a:noFill/>
          <a:ln/>
        </p:spPr>
        <p:txBody>
          <a:bodyPr wrap="none" lIns="0" tIns="0" rIns="0" bIns="0" rtlCol="0" anchor="t"/>
          <a:lstStyle/>
          <a:p>
            <a:pPr marL="0" indent="0" algn="l">
              <a:lnSpc>
                <a:spcPts val="3900"/>
              </a:lnSpc>
              <a:buNone/>
            </a:pPr>
            <a:r>
              <a:rPr lang="en-US" sz="3200" b="1" dirty="0">
                <a:solidFill>
                  <a:srgbClr val="151617"/>
                </a:solidFill>
                <a:latin typeface="Montserrat Black" pitchFamily="34" charset="0"/>
                <a:ea typeface="Montserrat Black" pitchFamily="34" charset="-122"/>
                <a:cs typeface="Montserrat Black" pitchFamily="34" charset="-120"/>
              </a:rPr>
              <a:t>Games Included:</a:t>
            </a:r>
            <a:endParaRPr lang="en-US" sz="3200" dirty="0"/>
          </a:p>
        </p:txBody>
      </p:sp>
      <p:sp>
        <p:nvSpPr>
          <p:cNvPr id="17" name="Text 15"/>
          <p:cNvSpPr/>
          <p:nvPr/>
        </p:nvSpPr>
        <p:spPr>
          <a:xfrm>
            <a:off x="786170" y="6032399"/>
            <a:ext cx="6279356" cy="704493"/>
          </a:xfrm>
          <a:prstGeom prst="rect">
            <a:avLst/>
          </a:prstGeom>
          <a:noFill/>
          <a:ln/>
        </p:spPr>
        <p:txBody>
          <a:bodyPr wrap="square" lIns="0" tIns="0" rIns="0" bIns="0" rtlCol="0" anchor="t"/>
          <a:lstStyle/>
          <a:p>
            <a:pPr marL="342900" indent="-342900" algn="l">
              <a:lnSpc>
                <a:spcPts val="2500"/>
              </a:lnSpc>
              <a:buSzPct val="100000"/>
              <a:buChar char="•"/>
            </a:pPr>
            <a:r>
              <a:rPr lang="en-US" sz="2000" dirty="0">
                <a:solidFill>
                  <a:srgbClr val="151617"/>
                </a:solidFill>
                <a:latin typeface="Inconsolata" pitchFamily="34" charset="0"/>
                <a:ea typeface="Inconsolata" pitchFamily="34" charset="-122"/>
                <a:cs typeface="Inconsolata" pitchFamily="34" charset="-120"/>
              </a:rPr>
              <a:t>Number Guessing Game</a:t>
            </a:r>
            <a:endParaRPr lang="en-US" sz="2000" dirty="0"/>
          </a:p>
          <a:p>
            <a:pPr marL="342900" indent="-342900" algn="l">
              <a:lnSpc>
                <a:spcPts val="2500"/>
              </a:lnSpc>
              <a:buSzPct val="100000"/>
              <a:buChar char="•"/>
            </a:pPr>
            <a:r>
              <a:rPr lang="en-US" sz="2000" dirty="0">
                <a:solidFill>
                  <a:srgbClr val="151617"/>
                </a:solidFill>
                <a:latin typeface="Inconsolata" pitchFamily="34" charset="0"/>
                <a:ea typeface="Inconsolata" pitchFamily="34" charset="-122"/>
                <a:cs typeface="Inconsolata" pitchFamily="34" charset="-120"/>
              </a:rPr>
              <a:t>Quiz Game</a:t>
            </a:r>
            <a:endParaRPr lang="en-US" sz="2000" dirty="0"/>
          </a:p>
        </p:txBody>
      </p:sp>
      <p:sp>
        <p:nvSpPr>
          <p:cNvPr id="18" name="Text 16"/>
          <p:cNvSpPr/>
          <p:nvPr/>
        </p:nvSpPr>
        <p:spPr>
          <a:xfrm>
            <a:off x="7557254" y="6032398"/>
            <a:ext cx="6279356" cy="704493"/>
          </a:xfrm>
          <a:prstGeom prst="rect">
            <a:avLst/>
          </a:prstGeom>
          <a:noFill/>
          <a:ln/>
        </p:spPr>
        <p:txBody>
          <a:bodyPr wrap="square" lIns="0" tIns="0" rIns="0" bIns="0" rtlCol="0" anchor="t"/>
          <a:lstStyle/>
          <a:p>
            <a:pPr marL="342900" indent="-342900" algn="l">
              <a:lnSpc>
                <a:spcPts val="2500"/>
              </a:lnSpc>
              <a:buSzPct val="100000"/>
              <a:buChar char="•"/>
            </a:pPr>
            <a:r>
              <a:rPr lang="en-US" sz="2000" dirty="0">
                <a:solidFill>
                  <a:srgbClr val="151617"/>
                </a:solidFill>
                <a:latin typeface="Inconsolata" pitchFamily="34" charset="0"/>
                <a:ea typeface="Inconsolata" pitchFamily="34" charset="-122"/>
                <a:cs typeface="Inconsolata" pitchFamily="34" charset="-120"/>
              </a:rPr>
              <a:t>Hangman Game</a:t>
            </a:r>
            <a:endParaRPr lang="en-US" sz="2000" dirty="0"/>
          </a:p>
          <a:p>
            <a:pPr marL="342900" indent="-342900" algn="l">
              <a:lnSpc>
                <a:spcPts val="2500"/>
              </a:lnSpc>
              <a:buSzPct val="100000"/>
              <a:buChar char="•"/>
            </a:pPr>
            <a:r>
              <a:rPr lang="en-US" sz="2000" dirty="0">
                <a:solidFill>
                  <a:srgbClr val="151617"/>
                </a:solidFill>
                <a:latin typeface="Inconsolata" pitchFamily="34" charset="0"/>
                <a:ea typeface="Inconsolata" pitchFamily="34" charset="-122"/>
                <a:cs typeface="Inconsolata" pitchFamily="34" charset="-120"/>
              </a:rPr>
              <a:t>Rock Paper Scissors</a:t>
            </a:r>
            <a:endParaRPr lang="en-US" sz="2000" dirty="0"/>
          </a:p>
        </p:txBody>
      </p:sp>
      <p:sp>
        <p:nvSpPr>
          <p:cNvPr id="19" name="Rectangle 18">
            <a:extLst>
              <a:ext uri="{FF2B5EF4-FFF2-40B4-BE49-F238E27FC236}">
                <a16:creationId xmlns:a16="http://schemas.microsoft.com/office/drawing/2014/main" id="{608BD7CD-D464-3E2B-EFDF-912D9A2DE65D}"/>
              </a:ext>
            </a:extLst>
          </p:cNvPr>
          <p:cNvSpPr/>
          <p:nvPr/>
        </p:nvSpPr>
        <p:spPr>
          <a:xfrm>
            <a:off x="12726296" y="7616414"/>
            <a:ext cx="1785770" cy="488854"/>
          </a:xfrm>
          <a:prstGeom prst="rect">
            <a:avLst/>
          </a:prstGeom>
          <a:solidFill>
            <a:srgbClr val="F8EC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9259" y="508278"/>
            <a:ext cx="10256520" cy="577572"/>
          </a:xfrm>
          <a:prstGeom prst="rect">
            <a:avLst/>
          </a:prstGeom>
          <a:noFill/>
          <a:ln/>
        </p:spPr>
        <p:txBody>
          <a:bodyPr wrap="none" lIns="0" tIns="0" rIns="0" bIns="0" rtlCol="0" anchor="t"/>
          <a:lstStyle/>
          <a:p>
            <a:pPr marL="0" indent="0" algn="l">
              <a:lnSpc>
                <a:spcPts val="4500"/>
              </a:lnSpc>
              <a:buNone/>
            </a:pPr>
            <a:r>
              <a:rPr lang="en-US" sz="3600" b="1" dirty="0">
                <a:solidFill>
                  <a:srgbClr val="151617"/>
                </a:solidFill>
                <a:latin typeface="Montserrat Black" pitchFamily="34" charset="0"/>
                <a:ea typeface="Montserrat Black" pitchFamily="34" charset="-122"/>
                <a:cs typeface="Montserrat Black" pitchFamily="34" charset="-120"/>
              </a:rPr>
              <a:t>Program Flow: Navigating the Game Hub</a:t>
            </a:r>
            <a:endParaRPr lang="en-US" sz="3600" dirty="0"/>
          </a:p>
        </p:txBody>
      </p:sp>
      <p:sp>
        <p:nvSpPr>
          <p:cNvPr id="3" name="Text 1"/>
          <p:cNvSpPr/>
          <p:nvPr/>
        </p:nvSpPr>
        <p:spPr>
          <a:xfrm>
            <a:off x="739259" y="1430060"/>
            <a:ext cx="13151882" cy="570786"/>
          </a:xfrm>
          <a:prstGeom prst="rect">
            <a:avLst/>
          </a:prstGeom>
          <a:noFill/>
          <a:ln/>
        </p:spPr>
        <p:txBody>
          <a:bodyPr wrap="square" lIns="0" tIns="0" rIns="0" bIns="0" rtlCol="0" anchor="t"/>
          <a:lstStyle/>
          <a:p>
            <a:pPr marL="0" indent="0" algn="l">
              <a:buNone/>
            </a:pPr>
            <a:r>
              <a:rPr lang="en-US" dirty="0">
                <a:solidFill>
                  <a:srgbClr val="151617"/>
                </a:solidFill>
                <a:latin typeface="Inconsolata" pitchFamily="34" charset="0"/>
                <a:ea typeface="Inconsolata" pitchFamily="34" charset="-122"/>
                <a:cs typeface="Inconsolata" pitchFamily="34" charset="-120"/>
              </a:rPr>
              <a:t>The application's logical structure ensures a smooth and intuitive user experience. From game selection to score management, each step is carefully orchestrated.</a:t>
            </a:r>
            <a:endParaRPr lang="en-US" dirty="0"/>
          </a:p>
        </p:txBody>
      </p:sp>
      <p:pic>
        <p:nvPicPr>
          <p:cNvPr id="4" name="Image 0" descr="preencoded.png"/>
          <p:cNvPicPr>
            <a:picLocks noChangeAspect="1"/>
          </p:cNvPicPr>
          <p:nvPr/>
        </p:nvPicPr>
        <p:blipFill>
          <a:blip r:embed="rId3"/>
          <a:stretch>
            <a:fillRect/>
          </a:stretch>
        </p:blipFill>
        <p:spPr>
          <a:xfrm>
            <a:off x="1280254" y="2144286"/>
            <a:ext cx="12069891" cy="4529088"/>
          </a:xfrm>
          <a:prstGeom prst="rect">
            <a:avLst/>
          </a:prstGeom>
        </p:spPr>
      </p:pic>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21897" y="3411235"/>
            <a:ext cx="657577" cy="657576"/>
          </a:xfrm>
          <a:prstGeom prst="rect">
            <a:avLst/>
          </a:prstGeom>
        </p:spPr>
      </p:pic>
      <p:sp>
        <p:nvSpPr>
          <p:cNvPr id="6" name="Text 2"/>
          <p:cNvSpPr/>
          <p:nvPr/>
        </p:nvSpPr>
        <p:spPr>
          <a:xfrm>
            <a:off x="11236038" y="5626856"/>
            <a:ext cx="1920123" cy="739773"/>
          </a:xfrm>
          <a:prstGeom prst="rect">
            <a:avLst/>
          </a:prstGeom>
          <a:noFill/>
          <a:ln/>
        </p:spPr>
        <p:txBody>
          <a:bodyPr wrap="square" lIns="0" tIns="0" rIns="0" bIns="0" rtlCol="0" anchor="t"/>
          <a:lstStyle/>
          <a:p>
            <a:pPr marL="0" indent="0" algn="ctr">
              <a:lnSpc>
                <a:spcPts val="2900"/>
              </a:lnSpc>
              <a:buNone/>
            </a:pPr>
            <a:r>
              <a:rPr lang="en-US" sz="2300" b="1" dirty="0">
                <a:solidFill>
                  <a:srgbClr val="151617"/>
                </a:solidFill>
                <a:latin typeface="Montserrat Black" pitchFamily="34" charset="0"/>
                <a:ea typeface="Montserrat Black" pitchFamily="34" charset="-122"/>
                <a:cs typeface="Montserrat Black" pitchFamily="34" charset="-120"/>
              </a:rPr>
              <a:t>Replay or Menu</a:t>
            </a:r>
            <a:endParaRPr lang="en-US" sz="230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4552" y="3412468"/>
            <a:ext cx="657577" cy="657576"/>
          </a:xfrm>
          <a:prstGeom prst="rect">
            <a:avLst/>
          </a:prstGeom>
        </p:spPr>
      </p:pic>
      <p:sp>
        <p:nvSpPr>
          <p:cNvPr id="8" name="Text 3"/>
          <p:cNvSpPr/>
          <p:nvPr/>
        </p:nvSpPr>
        <p:spPr>
          <a:xfrm>
            <a:off x="8816158" y="5626856"/>
            <a:ext cx="1920123" cy="739773"/>
          </a:xfrm>
          <a:prstGeom prst="rect">
            <a:avLst/>
          </a:prstGeom>
          <a:noFill/>
          <a:ln/>
        </p:spPr>
        <p:txBody>
          <a:bodyPr wrap="square" lIns="0" tIns="0" rIns="0" bIns="0" rtlCol="0" anchor="t"/>
          <a:lstStyle/>
          <a:p>
            <a:pPr marL="0" indent="0" algn="ctr">
              <a:lnSpc>
                <a:spcPts val="2900"/>
              </a:lnSpc>
              <a:buNone/>
            </a:pPr>
            <a:r>
              <a:rPr lang="en-US" sz="2300" b="1" dirty="0">
                <a:solidFill>
                  <a:srgbClr val="151617"/>
                </a:solidFill>
                <a:latin typeface="Montserrat Black" pitchFamily="34" charset="0"/>
                <a:ea typeface="Montserrat Black" pitchFamily="34" charset="-122"/>
                <a:cs typeface="Montserrat Black" pitchFamily="34" charset="-120"/>
              </a:rPr>
              <a:t>Update Score</a:t>
            </a:r>
            <a:endParaRPr lang="en-US" sz="2300" dirty="0"/>
          </a:p>
        </p:txBody>
      </p:sp>
      <p:pic>
        <p:nvPicPr>
          <p:cNvPr id="9"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07822" y="3412468"/>
            <a:ext cx="657576" cy="657576"/>
          </a:xfrm>
          <a:prstGeom prst="rect">
            <a:avLst/>
          </a:prstGeom>
        </p:spPr>
      </p:pic>
      <p:sp>
        <p:nvSpPr>
          <p:cNvPr id="10" name="Text 4"/>
          <p:cNvSpPr/>
          <p:nvPr/>
        </p:nvSpPr>
        <p:spPr>
          <a:xfrm>
            <a:off x="6409428" y="5811800"/>
            <a:ext cx="1920123" cy="369886"/>
          </a:xfrm>
          <a:prstGeom prst="rect">
            <a:avLst/>
          </a:prstGeom>
          <a:noFill/>
          <a:ln/>
        </p:spPr>
        <p:txBody>
          <a:bodyPr wrap="none" lIns="0" tIns="0" rIns="0" bIns="0" rtlCol="0" anchor="t"/>
          <a:lstStyle/>
          <a:p>
            <a:pPr marL="0" indent="0" algn="ctr">
              <a:lnSpc>
                <a:spcPts val="2900"/>
              </a:lnSpc>
              <a:buNone/>
            </a:pPr>
            <a:r>
              <a:rPr lang="en-US" sz="2300" b="1" dirty="0">
                <a:solidFill>
                  <a:srgbClr val="151617"/>
                </a:solidFill>
                <a:latin typeface="Montserrat Black" pitchFamily="34" charset="0"/>
                <a:ea typeface="Montserrat Black" pitchFamily="34" charset="-122"/>
                <a:cs typeface="Montserrat Black" pitchFamily="34" charset="-120"/>
              </a:rPr>
              <a:t>Run Game</a:t>
            </a:r>
            <a:endParaRPr lang="en-US" sz="2300" dirty="0"/>
          </a:p>
        </p:txBody>
      </p:sp>
      <p:pic>
        <p:nvPicPr>
          <p:cNvPr id="11"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01093" y="3412468"/>
            <a:ext cx="657577" cy="657576"/>
          </a:xfrm>
          <a:prstGeom prst="rect">
            <a:avLst/>
          </a:prstGeom>
        </p:spPr>
      </p:pic>
      <p:sp>
        <p:nvSpPr>
          <p:cNvPr id="12" name="Text 5"/>
          <p:cNvSpPr/>
          <p:nvPr/>
        </p:nvSpPr>
        <p:spPr>
          <a:xfrm>
            <a:off x="4002699" y="5626856"/>
            <a:ext cx="1920123" cy="739773"/>
          </a:xfrm>
          <a:prstGeom prst="rect">
            <a:avLst/>
          </a:prstGeom>
          <a:noFill/>
          <a:ln/>
        </p:spPr>
        <p:txBody>
          <a:bodyPr wrap="square" lIns="0" tIns="0" rIns="0" bIns="0" rtlCol="0" anchor="t"/>
          <a:lstStyle/>
          <a:p>
            <a:pPr marL="0" indent="0" algn="ctr">
              <a:lnSpc>
                <a:spcPts val="2900"/>
              </a:lnSpc>
              <a:buNone/>
            </a:pPr>
            <a:r>
              <a:rPr lang="en-US" sz="2300" b="1" dirty="0">
                <a:solidFill>
                  <a:srgbClr val="151617"/>
                </a:solidFill>
                <a:latin typeface="Montserrat Black" pitchFamily="34" charset="0"/>
                <a:ea typeface="Montserrat Black" pitchFamily="34" charset="-122"/>
                <a:cs typeface="Montserrat Black" pitchFamily="34" charset="-120"/>
              </a:rPr>
              <a:t>Select Game</a:t>
            </a:r>
            <a:endParaRPr lang="en-US" sz="2300" dirty="0"/>
          </a:p>
        </p:txBody>
      </p:sp>
      <p:pic>
        <p:nvPicPr>
          <p:cNvPr id="13" name="Image 5"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407124" y="3411235"/>
            <a:ext cx="657576" cy="657576"/>
          </a:xfrm>
          <a:prstGeom prst="rect">
            <a:avLst/>
          </a:prstGeom>
        </p:spPr>
      </p:pic>
      <p:sp>
        <p:nvSpPr>
          <p:cNvPr id="14" name="Text 6"/>
          <p:cNvSpPr/>
          <p:nvPr/>
        </p:nvSpPr>
        <p:spPr>
          <a:xfrm>
            <a:off x="1543364" y="5811800"/>
            <a:ext cx="1920123" cy="369886"/>
          </a:xfrm>
          <a:prstGeom prst="rect">
            <a:avLst/>
          </a:prstGeom>
          <a:noFill/>
          <a:ln/>
        </p:spPr>
        <p:txBody>
          <a:bodyPr wrap="none" lIns="0" tIns="0" rIns="0" bIns="0" rtlCol="0" anchor="t"/>
          <a:lstStyle/>
          <a:p>
            <a:pPr marL="0" indent="0" algn="ctr">
              <a:lnSpc>
                <a:spcPts val="2900"/>
              </a:lnSpc>
              <a:buNone/>
            </a:pPr>
            <a:r>
              <a:rPr lang="en-US" sz="2300" b="1" dirty="0">
                <a:solidFill>
                  <a:srgbClr val="151617"/>
                </a:solidFill>
                <a:latin typeface="Montserrat Black" pitchFamily="34" charset="0"/>
                <a:ea typeface="Montserrat Black" pitchFamily="34" charset="-122"/>
                <a:cs typeface="Montserrat Black" pitchFamily="34" charset="-120"/>
              </a:rPr>
              <a:t>Main Menu</a:t>
            </a:r>
            <a:endParaRPr lang="en-US" sz="2300" dirty="0"/>
          </a:p>
        </p:txBody>
      </p:sp>
      <p:sp>
        <p:nvSpPr>
          <p:cNvPr id="15" name="Text 7"/>
          <p:cNvSpPr/>
          <p:nvPr/>
        </p:nvSpPr>
        <p:spPr>
          <a:xfrm>
            <a:off x="739259" y="7034852"/>
            <a:ext cx="13151882" cy="323379"/>
          </a:xfrm>
          <a:prstGeom prst="rect">
            <a:avLst/>
          </a:prstGeom>
          <a:noFill/>
          <a:ln/>
        </p:spPr>
        <p:txBody>
          <a:bodyPr wrap="square" lIns="0" tIns="0" rIns="0" bIns="0" rtlCol="0" anchor="t"/>
          <a:lstStyle/>
          <a:p>
            <a:pPr marL="0" indent="0" algn="l">
              <a:lnSpc>
                <a:spcPts val="2200"/>
              </a:lnSpc>
              <a:buNone/>
            </a:pPr>
            <a:r>
              <a:rPr lang="en-US" dirty="0">
                <a:solidFill>
                  <a:srgbClr val="151617"/>
                </a:solidFill>
                <a:latin typeface="Inconsolata" pitchFamily="34" charset="0"/>
                <a:ea typeface="Inconsolata" pitchFamily="34" charset="-122"/>
                <a:cs typeface="Inconsolata" pitchFamily="34" charset="-120"/>
              </a:rPr>
              <a:t>This sequential flow provides clarity for users. This design allows for easy expansion with new games and features.</a:t>
            </a:r>
            <a:endParaRPr lang="en-US" dirty="0"/>
          </a:p>
        </p:txBody>
      </p:sp>
      <p:sp>
        <p:nvSpPr>
          <p:cNvPr id="16" name="Rectangle 15">
            <a:extLst>
              <a:ext uri="{FF2B5EF4-FFF2-40B4-BE49-F238E27FC236}">
                <a16:creationId xmlns:a16="http://schemas.microsoft.com/office/drawing/2014/main" id="{0781BC7C-F344-D9BE-D505-7AFCD9FEFFD4}"/>
              </a:ext>
            </a:extLst>
          </p:cNvPr>
          <p:cNvSpPr/>
          <p:nvPr/>
        </p:nvSpPr>
        <p:spPr>
          <a:xfrm>
            <a:off x="12844631" y="7734748"/>
            <a:ext cx="1785769" cy="494852"/>
          </a:xfrm>
          <a:prstGeom prst="rect">
            <a:avLst/>
          </a:prstGeom>
          <a:solidFill>
            <a:srgbClr val="F8EC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89" y="1176750"/>
            <a:ext cx="7556421" cy="727353"/>
          </a:xfrm>
          <a:prstGeom prst="rect">
            <a:avLst/>
          </a:prstGeom>
          <a:noFill/>
          <a:ln/>
        </p:spPr>
        <p:txBody>
          <a:bodyPr wrap="square" lIns="0" tIns="0" rIns="0" bIns="0" rtlCol="0" anchor="t"/>
          <a:lstStyle/>
          <a:p>
            <a:pPr>
              <a:lnSpc>
                <a:spcPts val="5550"/>
              </a:lnSpc>
            </a:pPr>
            <a:r>
              <a:rPr lang="en-US" sz="3600" b="1" dirty="0"/>
              <a:t>Main Menu Design: </a:t>
            </a:r>
            <a:endParaRPr lang="en-US" sz="3600" dirty="0"/>
          </a:p>
        </p:txBody>
      </p:sp>
      <p:sp>
        <p:nvSpPr>
          <p:cNvPr id="4" name="Text 1"/>
          <p:cNvSpPr/>
          <p:nvPr/>
        </p:nvSpPr>
        <p:spPr>
          <a:xfrm>
            <a:off x="793790" y="2529006"/>
            <a:ext cx="7556421" cy="3171587"/>
          </a:xfrm>
          <a:prstGeom prst="rect">
            <a:avLst/>
          </a:prstGeom>
          <a:noFill/>
          <a:ln/>
        </p:spPr>
        <p:txBody>
          <a:bodyPr wrap="square" lIns="0" tIns="0" rIns="0" bIns="0" rtlCol="0" anchor="t"/>
          <a:lstStyle/>
          <a:p>
            <a:pPr marL="342900" indent="-342900" algn="l">
              <a:lnSpc>
                <a:spcPts val="2850"/>
              </a:lnSpc>
              <a:buSzPct val="100000"/>
              <a:buChar char="•"/>
            </a:pPr>
            <a:r>
              <a:rPr lang="en-US" dirty="0">
                <a:solidFill>
                  <a:srgbClr val="151617"/>
                </a:solidFill>
                <a:latin typeface="Inconsolata" pitchFamily="34" charset="0"/>
                <a:ea typeface="Inconsolata" pitchFamily="34" charset="-122"/>
                <a:cs typeface="Inconsolata" pitchFamily="34" charset="-120"/>
              </a:rPr>
              <a:t>The main menu operates within a </a:t>
            </a:r>
            <a:r>
              <a:rPr lang="en-US" dirty="0">
                <a:solidFill>
                  <a:srgbClr val="151617"/>
                </a:solidFill>
                <a:highlight>
                  <a:srgbClr val="EBDFD7"/>
                </a:highlight>
                <a:latin typeface="Consolas" pitchFamily="34" charset="0"/>
                <a:ea typeface="Consolas" pitchFamily="34" charset="-122"/>
                <a:cs typeface="Consolas" pitchFamily="34" charset="-120"/>
              </a:rPr>
              <a:t>do-while</a:t>
            </a:r>
            <a:r>
              <a:rPr lang="en-US" dirty="0">
                <a:solidFill>
                  <a:srgbClr val="151617"/>
                </a:solidFill>
                <a:latin typeface="Inconsolata" pitchFamily="34" charset="0"/>
                <a:ea typeface="Inconsolata" pitchFamily="34" charset="-122"/>
                <a:cs typeface="Inconsolata" pitchFamily="34" charset="-120"/>
              </a:rPr>
              <a:t> loop, ensuring continuous access until the user explicitly chooses to exit.</a:t>
            </a:r>
            <a:endParaRPr lang="en-US" dirty="0"/>
          </a:p>
          <a:p>
            <a:pPr marL="342900" indent="-342900" algn="l">
              <a:lnSpc>
                <a:spcPts val="2850"/>
              </a:lnSpc>
              <a:buSzPct val="100000"/>
              <a:buChar char="•"/>
            </a:pPr>
            <a:r>
              <a:rPr lang="en-US" dirty="0">
                <a:solidFill>
                  <a:srgbClr val="151617"/>
                </a:solidFill>
                <a:latin typeface="Inconsolata" pitchFamily="34" charset="0"/>
                <a:ea typeface="Inconsolata" pitchFamily="34" charset="-122"/>
                <a:cs typeface="Inconsolata" pitchFamily="34" charset="-120"/>
              </a:rPr>
              <a:t>Game selection is efficiently handled using a </a:t>
            </a:r>
            <a:r>
              <a:rPr lang="en-US" dirty="0">
                <a:solidFill>
                  <a:srgbClr val="151617"/>
                </a:solidFill>
                <a:highlight>
                  <a:srgbClr val="EBDFD7"/>
                </a:highlight>
                <a:latin typeface="Consolas" pitchFamily="34" charset="0"/>
                <a:ea typeface="Consolas" pitchFamily="34" charset="-122"/>
                <a:cs typeface="Consolas" pitchFamily="34" charset="-120"/>
              </a:rPr>
              <a:t>switch-case</a:t>
            </a:r>
            <a:r>
              <a:rPr lang="en-US" dirty="0">
                <a:solidFill>
                  <a:srgbClr val="151617"/>
                </a:solidFill>
                <a:latin typeface="Inconsolata" pitchFamily="34" charset="0"/>
                <a:ea typeface="Inconsolata" pitchFamily="34" charset="-122"/>
                <a:cs typeface="Inconsolata" pitchFamily="34" charset="-120"/>
              </a:rPr>
              <a:t> structure, directing the user to their chosen game.</a:t>
            </a:r>
            <a:endParaRPr lang="en-US" dirty="0"/>
          </a:p>
          <a:p>
            <a:pPr marL="342900" indent="-342900" algn="l">
              <a:lnSpc>
                <a:spcPts val="2850"/>
              </a:lnSpc>
              <a:buSzPct val="100000"/>
              <a:buChar char="•"/>
            </a:pPr>
            <a:r>
              <a:rPr lang="en-US" dirty="0">
                <a:solidFill>
                  <a:srgbClr val="151617"/>
                </a:solidFill>
                <a:latin typeface="Inconsolata" pitchFamily="34" charset="0"/>
                <a:ea typeface="Inconsolata" pitchFamily="34" charset="-122"/>
                <a:cs typeface="Inconsolata" pitchFamily="34" charset="-120"/>
              </a:rPr>
              <a:t>Robust input validation is implemented to prevent unexpected program crashes from invalid menu choices.</a:t>
            </a:r>
            <a:endParaRPr lang="en-US" dirty="0"/>
          </a:p>
          <a:p>
            <a:pPr marL="342900" indent="-342900" algn="l">
              <a:lnSpc>
                <a:spcPts val="2850"/>
              </a:lnSpc>
              <a:buSzPct val="100000"/>
              <a:buChar char="•"/>
            </a:pPr>
            <a:r>
              <a:rPr lang="en-US" dirty="0">
                <a:solidFill>
                  <a:srgbClr val="151617"/>
                </a:solidFill>
                <a:latin typeface="Inconsolata" pitchFamily="34" charset="0"/>
                <a:ea typeface="Inconsolata" pitchFamily="34" charset="-122"/>
                <a:cs typeface="Inconsolata" pitchFamily="34" charset="-120"/>
              </a:rPr>
              <a:t>ANSI colours are applied throughout the menu, significantly enhancing readability and user engagement.</a:t>
            </a:r>
            <a:endParaRPr lang="en-US" dirty="0"/>
          </a:p>
        </p:txBody>
      </p:sp>
      <p:sp>
        <p:nvSpPr>
          <p:cNvPr id="5" name="Rectangle 4">
            <a:extLst>
              <a:ext uri="{FF2B5EF4-FFF2-40B4-BE49-F238E27FC236}">
                <a16:creationId xmlns:a16="http://schemas.microsoft.com/office/drawing/2014/main" id="{F2B28254-DC0A-5061-5C28-19CE3A64A048}"/>
              </a:ext>
            </a:extLst>
          </p:cNvPr>
          <p:cNvSpPr/>
          <p:nvPr/>
        </p:nvSpPr>
        <p:spPr>
          <a:xfrm>
            <a:off x="12855388" y="7659445"/>
            <a:ext cx="1775012" cy="570155"/>
          </a:xfrm>
          <a:prstGeom prst="rect">
            <a:avLst/>
          </a:prstGeom>
          <a:solidFill>
            <a:srgbClr val="F8EC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29CD7B86-3A93-74DB-3F1C-98AF8F471BD0}"/>
              </a:ext>
            </a:extLst>
          </p:cNvPr>
          <p:cNvPicPr>
            <a:picLocks noChangeAspect="1"/>
          </p:cNvPicPr>
          <p:nvPr/>
        </p:nvPicPr>
        <p:blipFill>
          <a:blip r:embed="rId3"/>
          <a:stretch>
            <a:fillRect/>
          </a:stretch>
        </p:blipFill>
        <p:spPr>
          <a:xfrm>
            <a:off x="8735640" y="383490"/>
            <a:ext cx="5270817" cy="3058512"/>
          </a:xfrm>
          <a:prstGeom prst="rect">
            <a:avLst/>
          </a:prstGeom>
        </p:spPr>
      </p:pic>
      <p:pic>
        <p:nvPicPr>
          <p:cNvPr id="11" name="Picture 10">
            <a:extLst>
              <a:ext uri="{FF2B5EF4-FFF2-40B4-BE49-F238E27FC236}">
                <a16:creationId xmlns:a16="http://schemas.microsoft.com/office/drawing/2014/main" id="{A3FC6895-97D1-CE37-2716-EB566F90F41B}"/>
              </a:ext>
            </a:extLst>
          </p:cNvPr>
          <p:cNvPicPr>
            <a:picLocks noChangeAspect="1"/>
          </p:cNvPicPr>
          <p:nvPr/>
        </p:nvPicPr>
        <p:blipFill>
          <a:blip r:embed="rId4"/>
          <a:stretch>
            <a:fillRect/>
          </a:stretch>
        </p:blipFill>
        <p:spPr>
          <a:xfrm>
            <a:off x="8735640" y="3783862"/>
            <a:ext cx="5270816" cy="398315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148357" y="408791"/>
            <a:ext cx="7790736" cy="712577"/>
          </a:xfrm>
          <a:prstGeom prst="rect">
            <a:avLst/>
          </a:prstGeom>
          <a:noFill/>
          <a:ln/>
        </p:spPr>
        <p:txBody>
          <a:bodyPr wrap="square" lIns="0" tIns="0" rIns="0" bIns="0" rtlCol="0" anchor="t"/>
          <a:lstStyle/>
          <a:p>
            <a:pPr marL="0" indent="0" algn="l">
              <a:lnSpc>
                <a:spcPts val="4750"/>
              </a:lnSpc>
              <a:buNone/>
            </a:pPr>
            <a:r>
              <a:rPr lang="en-US" sz="3800" b="1" dirty="0">
                <a:solidFill>
                  <a:srgbClr val="151617"/>
                </a:solidFill>
                <a:latin typeface="Montserrat Black" pitchFamily="34" charset="0"/>
                <a:ea typeface="Montserrat Black" pitchFamily="34" charset="-122"/>
                <a:cs typeface="Montserrat Black" pitchFamily="34" charset="-120"/>
              </a:rPr>
              <a:t>Number Guessing Game</a:t>
            </a:r>
            <a:endParaRPr lang="en-US" sz="3800" dirty="0"/>
          </a:p>
        </p:txBody>
      </p:sp>
      <p:sp>
        <p:nvSpPr>
          <p:cNvPr id="15" name="Text 1"/>
          <p:cNvSpPr/>
          <p:nvPr/>
        </p:nvSpPr>
        <p:spPr>
          <a:xfrm>
            <a:off x="1267752" y="1849886"/>
            <a:ext cx="4048509" cy="344673"/>
          </a:xfrm>
          <a:prstGeom prst="rect">
            <a:avLst/>
          </a:prstGeom>
          <a:noFill/>
          <a:ln/>
        </p:spPr>
        <p:txBody>
          <a:bodyPr wrap="none" lIns="0" tIns="0" rIns="0" bIns="0" rtlCol="0" anchor="t"/>
          <a:lstStyle/>
          <a:p>
            <a:pPr marL="0" indent="0" algn="l">
              <a:lnSpc>
                <a:spcPts val="2350"/>
              </a:lnSpc>
              <a:buNone/>
            </a:pPr>
            <a:r>
              <a:rPr lang="en-US" sz="2400" b="1" dirty="0">
                <a:solidFill>
                  <a:srgbClr val="151617"/>
                </a:solidFill>
                <a:latin typeface="Montserrat Black" pitchFamily="34" charset="0"/>
                <a:ea typeface="Montserrat Black" pitchFamily="34" charset="-122"/>
                <a:cs typeface="Montserrat Black" pitchFamily="34" charset="-120"/>
              </a:rPr>
              <a:t>Gameplay Mechanics</a:t>
            </a:r>
            <a:endParaRPr lang="en-US" sz="2400" dirty="0"/>
          </a:p>
        </p:txBody>
      </p:sp>
      <p:sp>
        <p:nvSpPr>
          <p:cNvPr id="16" name="Text 2"/>
          <p:cNvSpPr/>
          <p:nvPr/>
        </p:nvSpPr>
        <p:spPr>
          <a:xfrm>
            <a:off x="1246787" y="2521747"/>
            <a:ext cx="5336893" cy="3186105"/>
          </a:xfrm>
          <a:prstGeom prst="rect">
            <a:avLst/>
          </a:prstGeom>
          <a:noFill/>
          <a:ln/>
        </p:spPr>
        <p:txBody>
          <a:bodyPr wrap="square" lIns="0" tIns="0" rIns="0" bIns="0" rtlCol="0" anchor="t"/>
          <a:lstStyle/>
          <a:p>
            <a:pPr marL="342900" indent="-342900" algn="l">
              <a:buSzPct val="100000"/>
              <a:buChar char="•"/>
            </a:pPr>
            <a:r>
              <a:rPr lang="en-US" sz="2000" dirty="0">
                <a:solidFill>
                  <a:srgbClr val="151617"/>
                </a:solidFill>
                <a:latin typeface="Inconsolata" pitchFamily="34" charset="0"/>
                <a:ea typeface="Inconsolata" pitchFamily="34" charset="-122"/>
                <a:cs typeface="Inconsolata" pitchFamily="34" charset="-120"/>
              </a:rPr>
              <a:t>The computer generates a random number between 0 and 500.</a:t>
            </a:r>
            <a:endParaRPr lang="en-US" sz="2000" dirty="0"/>
          </a:p>
          <a:p>
            <a:pPr marL="342900" indent="-342900" algn="l">
              <a:buSzPct val="100000"/>
              <a:buChar char="•"/>
            </a:pPr>
            <a:r>
              <a:rPr lang="en-US" sz="2000" dirty="0">
                <a:solidFill>
                  <a:srgbClr val="151617"/>
                </a:solidFill>
                <a:latin typeface="Inconsolata" pitchFamily="34" charset="0"/>
                <a:ea typeface="Inconsolata" pitchFamily="34" charset="-122"/>
                <a:cs typeface="Inconsolata" pitchFamily="34" charset="-120"/>
              </a:rPr>
              <a:t>Players are granted 10 attempts to guess the correct number.</a:t>
            </a:r>
            <a:endParaRPr lang="en-US" sz="2000" dirty="0"/>
          </a:p>
          <a:p>
            <a:pPr marL="342900" indent="-342900" algn="l">
              <a:buSzPct val="100000"/>
              <a:buChar char="•"/>
            </a:pPr>
            <a:r>
              <a:rPr lang="en-US" sz="2000" dirty="0">
                <a:solidFill>
                  <a:srgbClr val="151617"/>
                </a:solidFill>
                <a:latin typeface="Inconsolata" pitchFamily="34" charset="0"/>
                <a:ea typeface="Inconsolata" pitchFamily="34" charset="-122"/>
                <a:cs typeface="Inconsolata" pitchFamily="34" charset="-120"/>
              </a:rPr>
              <a:t>Helpful "higher/lower" hints are provided after each guess.</a:t>
            </a:r>
            <a:endParaRPr lang="en-US" sz="2000" dirty="0"/>
          </a:p>
          <a:p>
            <a:pPr marL="342900" indent="-342900">
              <a:buSzPct val="100000"/>
              <a:buChar char="•"/>
            </a:pPr>
            <a:r>
              <a:rPr lang="en-US" sz="2000" dirty="0">
                <a:solidFill>
                  <a:srgbClr val="151617"/>
                </a:solidFill>
                <a:latin typeface="Inconsolata" pitchFamily="1" charset="0"/>
                <a:ea typeface="Inconsolata" pitchFamily="1" charset="0"/>
                <a:cs typeface="Inconsolata" pitchFamily="34" charset="-120"/>
              </a:rPr>
              <a:t>Invalid inputs (e.g., letters instead of numbers) are rejected.</a:t>
            </a:r>
            <a:endParaRPr lang="en-US" sz="2000" dirty="0">
              <a:latin typeface="Inconsolata" pitchFamily="1" charset="0"/>
              <a:ea typeface="Inconsolata" pitchFamily="1" charset="0"/>
            </a:endParaRPr>
          </a:p>
          <a:p>
            <a:pPr marL="342900" indent="-342900" algn="l">
              <a:buSzPct val="100000"/>
              <a:buChar char="•"/>
            </a:pPr>
            <a:r>
              <a:rPr lang="en-US" sz="2000" dirty="0">
                <a:solidFill>
                  <a:srgbClr val="151617"/>
                </a:solidFill>
                <a:latin typeface="Inconsolata" pitchFamily="34" charset="0"/>
                <a:ea typeface="Inconsolata" pitchFamily="34" charset="-122"/>
                <a:cs typeface="Inconsolata" pitchFamily="34" charset="-120"/>
              </a:rPr>
              <a:t>A score is awarded upon successful completion of the game.</a:t>
            </a:r>
            <a:endParaRPr lang="en-US" sz="2000" dirty="0"/>
          </a:p>
        </p:txBody>
      </p:sp>
      <p:sp>
        <p:nvSpPr>
          <p:cNvPr id="17" name="Text 4"/>
          <p:cNvSpPr/>
          <p:nvPr/>
        </p:nvSpPr>
        <p:spPr>
          <a:xfrm>
            <a:off x="944298" y="6035040"/>
            <a:ext cx="1970127" cy="246221"/>
          </a:xfrm>
          <a:prstGeom prst="rect">
            <a:avLst/>
          </a:prstGeom>
          <a:noFill/>
          <a:ln/>
        </p:spPr>
        <p:txBody>
          <a:bodyPr wrap="none" lIns="0" tIns="0" rIns="0" bIns="0" rtlCol="0" anchor="t"/>
          <a:lstStyle/>
          <a:p>
            <a:pPr marL="0" indent="0" algn="l">
              <a:lnSpc>
                <a:spcPts val="1900"/>
              </a:lnSpc>
              <a:buNone/>
            </a:pPr>
            <a:r>
              <a:rPr lang="en-US" sz="2400" b="1" dirty="0">
                <a:solidFill>
                  <a:srgbClr val="151617"/>
                </a:solidFill>
                <a:latin typeface="Montserrat Black" pitchFamily="34" charset="0"/>
                <a:ea typeface="Montserrat Black" pitchFamily="34" charset="-122"/>
                <a:cs typeface="Montserrat Black" pitchFamily="34" charset="-120"/>
              </a:rPr>
              <a:t>C Concepts Used:</a:t>
            </a:r>
            <a:endParaRPr lang="en-US" sz="2400" dirty="0"/>
          </a:p>
        </p:txBody>
      </p:sp>
      <p:sp>
        <p:nvSpPr>
          <p:cNvPr id="18" name="Shape 5"/>
          <p:cNvSpPr/>
          <p:nvPr/>
        </p:nvSpPr>
        <p:spPr>
          <a:xfrm>
            <a:off x="1209808" y="6783358"/>
            <a:ext cx="2824310" cy="886843"/>
          </a:xfrm>
          <a:prstGeom prst="roundRect">
            <a:avLst>
              <a:gd name="adj" fmla="val 0"/>
            </a:avLst>
          </a:prstGeom>
          <a:solidFill>
            <a:srgbClr val="F8ECE4"/>
          </a:solidFill>
          <a:ln w="15240">
            <a:solidFill>
              <a:srgbClr val="151617"/>
            </a:solidFill>
            <a:prstDash val="solid"/>
          </a:ln>
          <a:effectLst>
            <a:outerShdw dist="11430" dir="2700000" algn="bl" rotWithShape="0">
              <a:srgbClr val="151617">
                <a:alpha val="100000"/>
              </a:srgbClr>
            </a:outerShdw>
          </a:effectLst>
        </p:spPr>
      </p:sp>
      <p:sp>
        <p:nvSpPr>
          <p:cNvPr id="19" name="Text 6"/>
          <p:cNvSpPr/>
          <p:nvPr/>
        </p:nvSpPr>
        <p:spPr>
          <a:xfrm>
            <a:off x="1443052" y="6929925"/>
            <a:ext cx="2461974" cy="632701"/>
          </a:xfrm>
          <a:prstGeom prst="rect">
            <a:avLst/>
          </a:prstGeom>
          <a:noFill/>
          <a:ln/>
        </p:spPr>
        <p:txBody>
          <a:bodyPr wrap="square" lIns="0" tIns="0" rIns="0" bIns="0" rtlCol="0" anchor="t"/>
          <a:lstStyle/>
          <a:p>
            <a:pPr marL="0" indent="0" algn="l">
              <a:buNone/>
            </a:pPr>
            <a:r>
              <a:rPr lang="en-US" b="1" dirty="0">
                <a:solidFill>
                  <a:srgbClr val="151617"/>
                </a:solidFill>
                <a:latin typeface="Montserrat Black" pitchFamily="34" charset="0"/>
                <a:ea typeface="Montserrat Black" pitchFamily="34" charset="-122"/>
                <a:cs typeface="Montserrat Black" pitchFamily="34" charset="-120"/>
              </a:rPr>
              <a:t>Random Numbers (</a:t>
            </a:r>
            <a:r>
              <a:rPr lang="en-US" b="1" dirty="0">
                <a:solidFill>
                  <a:srgbClr val="151617"/>
                </a:solidFill>
                <a:highlight>
                  <a:srgbClr val="EBDFD7"/>
                </a:highlight>
                <a:latin typeface="Consolas" pitchFamily="34" charset="0"/>
                <a:ea typeface="Consolas" pitchFamily="34" charset="-122"/>
                <a:cs typeface="Consolas" pitchFamily="34" charset="-120"/>
              </a:rPr>
              <a:t>rand()</a:t>
            </a:r>
            <a:r>
              <a:rPr lang="en-US" b="1" dirty="0">
                <a:solidFill>
                  <a:srgbClr val="151617"/>
                </a:solidFill>
                <a:latin typeface="Montserrat Black" pitchFamily="34" charset="0"/>
                <a:ea typeface="Montserrat Black" pitchFamily="34" charset="-122"/>
                <a:cs typeface="Montserrat Black" pitchFamily="34" charset="-120"/>
              </a:rPr>
              <a:t>)</a:t>
            </a:r>
            <a:endParaRPr lang="en-US" dirty="0"/>
          </a:p>
        </p:txBody>
      </p:sp>
      <p:sp>
        <p:nvSpPr>
          <p:cNvPr id="20" name="Shape 7"/>
          <p:cNvSpPr/>
          <p:nvPr/>
        </p:nvSpPr>
        <p:spPr>
          <a:xfrm>
            <a:off x="4263404" y="6802854"/>
            <a:ext cx="2611041" cy="886841"/>
          </a:xfrm>
          <a:prstGeom prst="roundRect">
            <a:avLst>
              <a:gd name="adj" fmla="val 1300"/>
            </a:avLst>
          </a:prstGeom>
          <a:solidFill>
            <a:srgbClr val="F8ECE4"/>
          </a:solidFill>
          <a:ln w="15240">
            <a:solidFill>
              <a:srgbClr val="151617"/>
            </a:solidFill>
            <a:prstDash val="solid"/>
          </a:ln>
          <a:effectLst>
            <a:outerShdw dist="11430" dir="2700000" algn="bl" rotWithShape="0">
              <a:srgbClr val="151617">
                <a:alpha val="100000"/>
              </a:srgbClr>
            </a:outerShdw>
          </a:effectLst>
        </p:spPr>
      </p:sp>
      <p:sp>
        <p:nvSpPr>
          <p:cNvPr id="21" name="Text 8"/>
          <p:cNvSpPr/>
          <p:nvPr/>
        </p:nvSpPr>
        <p:spPr>
          <a:xfrm>
            <a:off x="4524481" y="7124204"/>
            <a:ext cx="2006165" cy="205145"/>
          </a:xfrm>
          <a:prstGeom prst="rect">
            <a:avLst/>
          </a:prstGeom>
          <a:noFill/>
          <a:ln/>
        </p:spPr>
        <p:txBody>
          <a:bodyPr wrap="none" lIns="0" tIns="0" rIns="0" bIns="0" rtlCol="0" anchor="t"/>
          <a:lstStyle/>
          <a:p>
            <a:pPr marL="0" indent="0" algn="l">
              <a:lnSpc>
                <a:spcPts val="1600"/>
              </a:lnSpc>
              <a:buNone/>
            </a:pPr>
            <a:r>
              <a:rPr lang="en-US" b="1" dirty="0">
                <a:solidFill>
                  <a:srgbClr val="151617"/>
                </a:solidFill>
                <a:latin typeface="Montserrat Black" pitchFamily="34" charset="0"/>
                <a:ea typeface="Montserrat Black" pitchFamily="34" charset="-122"/>
                <a:cs typeface="Montserrat Black" pitchFamily="34" charset="-120"/>
              </a:rPr>
              <a:t>Loops (</a:t>
            </a:r>
            <a:r>
              <a:rPr lang="en-US" b="1" dirty="0">
                <a:solidFill>
                  <a:srgbClr val="151617"/>
                </a:solidFill>
                <a:highlight>
                  <a:srgbClr val="EBDFD7"/>
                </a:highlight>
                <a:latin typeface="Consolas" pitchFamily="34" charset="0"/>
                <a:ea typeface="Consolas" pitchFamily="34" charset="-122"/>
                <a:cs typeface="Consolas" pitchFamily="34" charset="-120"/>
              </a:rPr>
              <a:t>for</a:t>
            </a:r>
            <a:r>
              <a:rPr lang="en-US" b="1" dirty="0">
                <a:solidFill>
                  <a:srgbClr val="151617"/>
                </a:solidFill>
                <a:latin typeface="Montserrat Black" pitchFamily="34" charset="0"/>
                <a:ea typeface="Montserrat Black" pitchFamily="34" charset="-122"/>
                <a:cs typeface="Montserrat Black" pitchFamily="34" charset="-120"/>
              </a:rPr>
              <a:t>/</a:t>
            </a:r>
            <a:r>
              <a:rPr lang="en-US" b="1" dirty="0">
                <a:solidFill>
                  <a:srgbClr val="151617"/>
                </a:solidFill>
                <a:highlight>
                  <a:srgbClr val="EBDFD7"/>
                </a:highlight>
                <a:latin typeface="Consolas" pitchFamily="34" charset="0"/>
                <a:ea typeface="Consolas" pitchFamily="34" charset="-122"/>
                <a:cs typeface="Consolas" pitchFamily="34" charset="-120"/>
              </a:rPr>
              <a:t>while</a:t>
            </a:r>
            <a:r>
              <a:rPr lang="en-US" b="1" dirty="0">
                <a:solidFill>
                  <a:srgbClr val="151617"/>
                </a:solidFill>
                <a:latin typeface="Montserrat Black" pitchFamily="34" charset="0"/>
                <a:ea typeface="Montserrat Black" pitchFamily="34" charset="-122"/>
                <a:cs typeface="Montserrat Black" pitchFamily="34" charset="-120"/>
              </a:rPr>
              <a:t>)</a:t>
            </a:r>
            <a:endParaRPr lang="en-US" dirty="0"/>
          </a:p>
        </p:txBody>
      </p:sp>
      <p:sp>
        <p:nvSpPr>
          <p:cNvPr id="22" name="Shape 9"/>
          <p:cNvSpPr/>
          <p:nvPr/>
        </p:nvSpPr>
        <p:spPr>
          <a:xfrm>
            <a:off x="7103731" y="6783360"/>
            <a:ext cx="2528320" cy="886841"/>
          </a:xfrm>
          <a:prstGeom prst="roundRect">
            <a:avLst>
              <a:gd name="adj" fmla="val 1300"/>
            </a:avLst>
          </a:prstGeom>
          <a:solidFill>
            <a:srgbClr val="F8ECE4"/>
          </a:solidFill>
          <a:ln w="15240">
            <a:solidFill>
              <a:srgbClr val="151617"/>
            </a:solidFill>
            <a:prstDash val="solid"/>
          </a:ln>
          <a:effectLst>
            <a:outerShdw dist="11430" dir="2700000" algn="bl" rotWithShape="0">
              <a:srgbClr val="151617">
                <a:alpha val="100000"/>
              </a:srgbClr>
            </a:outerShdw>
          </a:effectLst>
        </p:spPr>
      </p:sp>
      <p:sp>
        <p:nvSpPr>
          <p:cNvPr id="23" name="Text 10"/>
          <p:cNvSpPr/>
          <p:nvPr/>
        </p:nvSpPr>
        <p:spPr>
          <a:xfrm>
            <a:off x="7285157" y="6946308"/>
            <a:ext cx="2165467" cy="446195"/>
          </a:xfrm>
          <a:prstGeom prst="rect">
            <a:avLst/>
          </a:prstGeom>
          <a:noFill/>
          <a:ln/>
        </p:spPr>
        <p:txBody>
          <a:bodyPr wrap="none" lIns="0" tIns="0" rIns="0" bIns="0" rtlCol="0" anchor="t"/>
          <a:lstStyle/>
          <a:p>
            <a:pPr marL="0" indent="0" algn="l">
              <a:buNone/>
            </a:pPr>
            <a:r>
              <a:rPr lang="en-US" b="1" dirty="0">
                <a:solidFill>
                  <a:srgbClr val="151617"/>
                </a:solidFill>
                <a:latin typeface="Montserrat Black" pitchFamily="34" charset="0"/>
                <a:ea typeface="Montserrat Black" pitchFamily="34" charset="-122"/>
                <a:cs typeface="Montserrat Black" pitchFamily="34" charset="-120"/>
              </a:rPr>
              <a:t>Conditionals </a:t>
            </a:r>
            <a:br>
              <a:rPr lang="en-US" b="1" dirty="0">
                <a:solidFill>
                  <a:srgbClr val="151617"/>
                </a:solidFill>
                <a:latin typeface="Montserrat Black" pitchFamily="34" charset="0"/>
                <a:ea typeface="Montserrat Black" pitchFamily="34" charset="-122"/>
                <a:cs typeface="Montserrat Black" pitchFamily="34" charset="-120"/>
              </a:rPr>
            </a:br>
            <a:r>
              <a:rPr lang="en-US" b="1" dirty="0">
                <a:solidFill>
                  <a:srgbClr val="151617"/>
                </a:solidFill>
                <a:latin typeface="Montserrat Black" pitchFamily="34" charset="0"/>
                <a:ea typeface="Montserrat Black" pitchFamily="34" charset="-122"/>
                <a:cs typeface="Montserrat Black" pitchFamily="34" charset="-120"/>
              </a:rPr>
              <a:t>(</a:t>
            </a:r>
            <a:r>
              <a:rPr lang="en-US" b="1" dirty="0">
                <a:solidFill>
                  <a:srgbClr val="151617"/>
                </a:solidFill>
                <a:highlight>
                  <a:srgbClr val="EBDFD7"/>
                </a:highlight>
                <a:latin typeface="Consolas" pitchFamily="34" charset="0"/>
                <a:ea typeface="Consolas" pitchFamily="34" charset="-122"/>
                <a:cs typeface="Consolas" pitchFamily="34" charset="-120"/>
              </a:rPr>
              <a:t>if-else</a:t>
            </a:r>
            <a:r>
              <a:rPr lang="en-US" b="1" dirty="0">
                <a:solidFill>
                  <a:srgbClr val="151617"/>
                </a:solidFill>
                <a:latin typeface="Montserrat Black" pitchFamily="34" charset="0"/>
                <a:ea typeface="Montserrat Black" pitchFamily="34" charset="-122"/>
                <a:cs typeface="Montserrat Black" pitchFamily="34" charset="-120"/>
              </a:rPr>
              <a:t>)</a:t>
            </a:r>
            <a:endParaRPr lang="en-US" dirty="0"/>
          </a:p>
        </p:txBody>
      </p:sp>
      <p:sp>
        <p:nvSpPr>
          <p:cNvPr id="24" name="Shape 11"/>
          <p:cNvSpPr/>
          <p:nvPr/>
        </p:nvSpPr>
        <p:spPr>
          <a:xfrm>
            <a:off x="9861337" y="6783360"/>
            <a:ext cx="2528320" cy="886841"/>
          </a:xfrm>
          <a:prstGeom prst="roundRect">
            <a:avLst>
              <a:gd name="adj" fmla="val 1300"/>
            </a:avLst>
          </a:prstGeom>
          <a:solidFill>
            <a:srgbClr val="F8ECE4"/>
          </a:solidFill>
          <a:ln w="15240">
            <a:solidFill>
              <a:srgbClr val="151617"/>
            </a:solidFill>
            <a:prstDash val="solid"/>
          </a:ln>
          <a:effectLst>
            <a:outerShdw dist="11430" dir="2700000" algn="bl" rotWithShape="0">
              <a:srgbClr val="151617">
                <a:alpha val="100000"/>
              </a:srgbClr>
            </a:outerShdw>
          </a:effectLst>
        </p:spPr>
      </p:sp>
      <p:sp>
        <p:nvSpPr>
          <p:cNvPr id="25" name="Text 12"/>
          <p:cNvSpPr/>
          <p:nvPr/>
        </p:nvSpPr>
        <p:spPr>
          <a:xfrm>
            <a:off x="10223721" y="7124206"/>
            <a:ext cx="1846359" cy="205145"/>
          </a:xfrm>
          <a:prstGeom prst="rect">
            <a:avLst/>
          </a:prstGeom>
          <a:noFill/>
          <a:ln/>
        </p:spPr>
        <p:txBody>
          <a:bodyPr wrap="none" lIns="0" tIns="0" rIns="0" bIns="0" rtlCol="0" anchor="t"/>
          <a:lstStyle/>
          <a:p>
            <a:pPr marL="0" indent="0" algn="l">
              <a:lnSpc>
                <a:spcPts val="1600"/>
              </a:lnSpc>
              <a:buNone/>
            </a:pPr>
            <a:r>
              <a:rPr lang="en-US" b="1" dirty="0">
                <a:solidFill>
                  <a:srgbClr val="151617"/>
                </a:solidFill>
                <a:latin typeface="Montserrat Black" pitchFamily="34" charset="0"/>
                <a:ea typeface="Montserrat Black" pitchFamily="34" charset="-122"/>
                <a:cs typeface="Montserrat Black" pitchFamily="34" charset="-120"/>
              </a:rPr>
              <a:t>Input Validation</a:t>
            </a:r>
            <a:endParaRPr lang="en-US" dirty="0"/>
          </a:p>
        </p:txBody>
      </p:sp>
      <p:sp>
        <p:nvSpPr>
          <p:cNvPr id="26" name="Rectangle 25">
            <a:extLst>
              <a:ext uri="{FF2B5EF4-FFF2-40B4-BE49-F238E27FC236}">
                <a16:creationId xmlns:a16="http://schemas.microsoft.com/office/drawing/2014/main" id="{FDC4E060-C99F-0441-8793-B8FF1F3FD34A}"/>
              </a:ext>
            </a:extLst>
          </p:cNvPr>
          <p:cNvSpPr/>
          <p:nvPr/>
        </p:nvSpPr>
        <p:spPr>
          <a:xfrm>
            <a:off x="12844631" y="7689695"/>
            <a:ext cx="1667435" cy="464601"/>
          </a:xfrm>
          <a:prstGeom prst="rect">
            <a:avLst/>
          </a:prstGeom>
          <a:solidFill>
            <a:srgbClr val="F8EC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7">
            <a:extLst>
              <a:ext uri="{FF2B5EF4-FFF2-40B4-BE49-F238E27FC236}">
                <a16:creationId xmlns:a16="http://schemas.microsoft.com/office/drawing/2014/main" id="{3EA34720-204A-57D9-0F80-65CFBB8DCBE4}"/>
              </a:ext>
            </a:extLst>
          </p:cNvPr>
          <p:cNvPicPr>
            <a:picLocks noChangeAspect="1"/>
          </p:cNvPicPr>
          <p:nvPr/>
        </p:nvPicPr>
        <p:blipFill>
          <a:blip r:embed="rId3"/>
          <a:stretch>
            <a:fillRect/>
          </a:stretch>
        </p:blipFill>
        <p:spPr>
          <a:xfrm>
            <a:off x="7924668" y="1228943"/>
            <a:ext cx="5960922" cy="1586557"/>
          </a:xfrm>
          <a:prstGeom prst="rect">
            <a:avLst/>
          </a:prstGeom>
        </p:spPr>
      </p:pic>
      <p:pic>
        <p:nvPicPr>
          <p:cNvPr id="30" name="Picture 29">
            <a:extLst>
              <a:ext uri="{FF2B5EF4-FFF2-40B4-BE49-F238E27FC236}">
                <a16:creationId xmlns:a16="http://schemas.microsoft.com/office/drawing/2014/main" id="{67D0FB67-B40E-68FE-0E16-2293197AFA40}"/>
              </a:ext>
            </a:extLst>
          </p:cNvPr>
          <p:cNvPicPr>
            <a:picLocks noChangeAspect="1"/>
          </p:cNvPicPr>
          <p:nvPr/>
        </p:nvPicPr>
        <p:blipFill>
          <a:blip r:embed="rId4"/>
          <a:stretch>
            <a:fillRect/>
          </a:stretch>
        </p:blipFill>
        <p:spPr>
          <a:xfrm>
            <a:off x="8474323" y="2962535"/>
            <a:ext cx="4201437" cy="354312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267063" y="671751"/>
            <a:ext cx="4483775" cy="399098"/>
          </a:xfrm>
          <a:prstGeom prst="rect">
            <a:avLst/>
          </a:prstGeom>
          <a:noFill/>
          <a:ln/>
        </p:spPr>
        <p:txBody>
          <a:bodyPr wrap="none" lIns="0" tIns="0" rIns="0" bIns="0" rtlCol="0" anchor="t"/>
          <a:lstStyle/>
          <a:p>
            <a:pPr marL="0" indent="0" algn="l">
              <a:lnSpc>
                <a:spcPts val="3100"/>
              </a:lnSpc>
              <a:buNone/>
            </a:pPr>
            <a:r>
              <a:rPr lang="en-US" sz="3800" b="1" dirty="0">
                <a:solidFill>
                  <a:srgbClr val="151617"/>
                </a:solidFill>
                <a:latin typeface="Montserrat Black" pitchFamily="34" charset="0"/>
                <a:ea typeface="Montserrat Black" pitchFamily="34" charset="-122"/>
                <a:cs typeface="Montserrat Black" pitchFamily="34" charset="-120"/>
              </a:rPr>
              <a:t>Quiz Game</a:t>
            </a:r>
            <a:endParaRPr lang="en-US" sz="3800" dirty="0"/>
          </a:p>
        </p:txBody>
      </p:sp>
      <p:sp>
        <p:nvSpPr>
          <p:cNvPr id="4" name="Text 2"/>
          <p:cNvSpPr/>
          <p:nvPr/>
        </p:nvSpPr>
        <p:spPr>
          <a:xfrm>
            <a:off x="1746114" y="1727631"/>
            <a:ext cx="2779633" cy="239435"/>
          </a:xfrm>
          <a:prstGeom prst="rect">
            <a:avLst/>
          </a:prstGeom>
          <a:noFill/>
          <a:ln/>
        </p:spPr>
        <p:txBody>
          <a:bodyPr wrap="none" lIns="0" tIns="0" rIns="0" bIns="0" rtlCol="0" anchor="t"/>
          <a:lstStyle/>
          <a:p>
            <a:pPr marL="0" indent="0" algn="l">
              <a:lnSpc>
                <a:spcPts val="1850"/>
              </a:lnSpc>
              <a:buNone/>
            </a:pPr>
            <a:r>
              <a:rPr lang="en-US" sz="2400" b="1" dirty="0">
                <a:solidFill>
                  <a:srgbClr val="151617"/>
                </a:solidFill>
                <a:latin typeface="Montserrat Black" pitchFamily="34" charset="0"/>
                <a:ea typeface="Montserrat Black" pitchFamily="34" charset="-122"/>
                <a:cs typeface="Montserrat Black" pitchFamily="34" charset="-120"/>
              </a:rPr>
              <a:t>How It Works:</a:t>
            </a:r>
            <a:endParaRPr lang="en-US" sz="2400" dirty="0"/>
          </a:p>
        </p:txBody>
      </p:sp>
      <p:sp>
        <p:nvSpPr>
          <p:cNvPr id="5" name="Text 3"/>
          <p:cNvSpPr/>
          <p:nvPr/>
        </p:nvSpPr>
        <p:spPr>
          <a:xfrm>
            <a:off x="1936790" y="2249937"/>
            <a:ext cx="5596414" cy="3462813"/>
          </a:xfrm>
          <a:prstGeom prst="rect">
            <a:avLst/>
          </a:prstGeom>
          <a:noFill/>
          <a:ln/>
        </p:spPr>
        <p:txBody>
          <a:bodyPr wrap="square" lIns="0" tIns="0" rIns="0" bIns="0" rtlCol="0" anchor="t"/>
          <a:lstStyle/>
          <a:p>
            <a:pPr marL="342900" indent="-342900">
              <a:lnSpc>
                <a:spcPts val="2550"/>
              </a:lnSpc>
              <a:buSzPct val="100000"/>
              <a:buChar char="•"/>
            </a:pPr>
            <a:r>
              <a:rPr lang="en-US" sz="2000" dirty="0">
                <a:solidFill>
                  <a:srgbClr val="151617"/>
                </a:solidFill>
                <a:latin typeface="Inconsolata" pitchFamily="34" charset="0"/>
                <a:ea typeface="Inconsolata" pitchFamily="34" charset="-122"/>
                <a:cs typeface="Inconsolata" pitchFamily="34" charset="-120"/>
              </a:rPr>
              <a:t>Features a comprehensive question bank of approximately 100 questions.</a:t>
            </a:r>
            <a:endParaRPr lang="en-US" sz="2000" dirty="0"/>
          </a:p>
          <a:p>
            <a:pPr marL="342900" indent="-342900">
              <a:lnSpc>
                <a:spcPts val="2550"/>
              </a:lnSpc>
              <a:buSzPct val="100000"/>
              <a:buChar char="•"/>
            </a:pPr>
            <a:r>
              <a:rPr lang="en-US" sz="2000" dirty="0">
                <a:solidFill>
                  <a:srgbClr val="151617"/>
                </a:solidFill>
                <a:latin typeface="Inconsolata" pitchFamily="34" charset="0"/>
                <a:ea typeface="Inconsolata" pitchFamily="34" charset="-122"/>
                <a:cs typeface="Inconsolata" pitchFamily="34" charset="-120"/>
              </a:rPr>
              <a:t>Questions are selected randomly for each game, ensuring no repetition.</a:t>
            </a:r>
            <a:endParaRPr lang="en-US" sz="2000" dirty="0"/>
          </a:p>
          <a:p>
            <a:pPr marL="342900" indent="-342900">
              <a:lnSpc>
                <a:spcPts val="2550"/>
              </a:lnSpc>
              <a:buSzPct val="100000"/>
              <a:buChar char="•"/>
            </a:pPr>
            <a:r>
              <a:rPr lang="en-US" sz="2000" dirty="0">
                <a:solidFill>
                  <a:srgbClr val="151617"/>
                </a:solidFill>
                <a:latin typeface="Inconsolata" pitchFamily="34" charset="0"/>
                <a:ea typeface="Inconsolata" pitchFamily="34" charset="-122"/>
                <a:cs typeface="Inconsolata" pitchFamily="34" charset="-120"/>
              </a:rPr>
              <a:t>All questions are presented in a multiple-choice format.</a:t>
            </a:r>
            <a:endParaRPr lang="en-US" sz="2000" dirty="0"/>
          </a:p>
          <a:p>
            <a:pPr marL="342900" indent="-342900">
              <a:lnSpc>
                <a:spcPts val="2550"/>
              </a:lnSpc>
              <a:buSzPct val="100000"/>
              <a:buChar char="•"/>
            </a:pPr>
            <a:r>
              <a:rPr lang="en-US" sz="2000" dirty="0">
                <a:solidFill>
                  <a:srgbClr val="151617"/>
                </a:solidFill>
                <a:latin typeface="Inconsolata" pitchFamily="34" charset="0"/>
                <a:ea typeface="Inconsolata" pitchFamily="34" charset="-122"/>
                <a:cs typeface="Inconsolata" pitchFamily="34" charset="-120"/>
              </a:rPr>
              <a:t>Input validation restricts answers to options 1-3 only.</a:t>
            </a:r>
            <a:endParaRPr lang="en-US" sz="2000" dirty="0"/>
          </a:p>
          <a:p>
            <a:pPr marL="342900" indent="-342900">
              <a:lnSpc>
                <a:spcPts val="2550"/>
              </a:lnSpc>
              <a:buSzPct val="100000"/>
              <a:buChar char="•"/>
            </a:pPr>
            <a:r>
              <a:rPr lang="en-US" sz="2000" dirty="0">
                <a:solidFill>
                  <a:srgbClr val="151617"/>
                </a:solidFill>
                <a:latin typeface="Inconsolata" pitchFamily="34" charset="0"/>
                <a:ea typeface="Inconsolata" pitchFamily="34" charset="-122"/>
                <a:cs typeface="Inconsolata" pitchFamily="34" charset="-120"/>
              </a:rPr>
              <a:t>Correct answers increase the player's overall score.</a:t>
            </a:r>
            <a:endParaRPr lang="en-US" sz="2000" dirty="0"/>
          </a:p>
        </p:txBody>
      </p:sp>
      <p:sp>
        <p:nvSpPr>
          <p:cNvPr id="7" name="Text 4"/>
          <p:cNvSpPr/>
          <p:nvPr/>
        </p:nvSpPr>
        <p:spPr>
          <a:xfrm>
            <a:off x="1267062" y="6110170"/>
            <a:ext cx="2863873" cy="365453"/>
          </a:xfrm>
          <a:prstGeom prst="rect">
            <a:avLst/>
          </a:prstGeom>
          <a:noFill/>
          <a:ln/>
        </p:spPr>
        <p:txBody>
          <a:bodyPr wrap="none" lIns="0" tIns="0" rIns="0" bIns="0" rtlCol="0" anchor="t"/>
          <a:lstStyle/>
          <a:p>
            <a:pPr marL="0" indent="0" algn="l">
              <a:lnSpc>
                <a:spcPts val="1850"/>
              </a:lnSpc>
              <a:buNone/>
            </a:pPr>
            <a:r>
              <a:rPr lang="en-US" sz="2400" b="1" dirty="0">
                <a:solidFill>
                  <a:srgbClr val="151617"/>
                </a:solidFill>
                <a:latin typeface="Montserrat Black" pitchFamily="34" charset="0"/>
                <a:ea typeface="Montserrat Black" pitchFamily="34" charset="-122"/>
                <a:cs typeface="Montserrat Black" pitchFamily="34" charset="-120"/>
              </a:rPr>
              <a:t>C Concepts Used:</a:t>
            </a:r>
            <a:endParaRPr lang="en-US" sz="2400" dirty="0"/>
          </a:p>
        </p:txBody>
      </p:sp>
      <p:sp>
        <p:nvSpPr>
          <p:cNvPr id="8" name="Shape 5"/>
          <p:cNvSpPr/>
          <p:nvPr/>
        </p:nvSpPr>
        <p:spPr>
          <a:xfrm>
            <a:off x="1377019" y="6608967"/>
            <a:ext cx="2590227" cy="1054249"/>
          </a:xfrm>
          <a:prstGeom prst="roundRect">
            <a:avLst>
              <a:gd name="adj" fmla="val 978"/>
            </a:avLst>
          </a:prstGeom>
          <a:solidFill>
            <a:srgbClr val="F8ECE4"/>
          </a:solidFill>
          <a:ln w="7620">
            <a:solidFill>
              <a:srgbClr val="151617"/>
            </a:solidFill>
            <a:prstDash val="solid"/>
          </a:ln>
          <a:effectLst>
            <a:outerShdw dist="11430" dir="2700000" algn="bl" rotWithShape="0">
              <a:srgbClr val="151617">
                <a:alpha val="100000"/>
              </a:srgbClr>
            </a:outerShdw>
          </a:effectLst>
        </p:spPr>
      </p:sp>
      <p:sp>
        <p:nvSpPr>
          <p:cNvPr id="9" name="Shape 6"/>
          <p:cNvSpPr/>
          <p:nvPr/>
        </p:nvSpPr>
        <p:spPr>
          <a:xfrm>
            <a:off x="2359482" y="6743567"/>
            <a:ext cx="383143" cy="383143"/>
          </a:xfrm>
          <a:prstGeom prst="roundRect">
            <a:avLst>
              <a:gd name="adj" fmla="val 23863376"/>
            </a:avLst>
          </a:prstGeom>
          <a:solidFill>
            <a:srgbClr val="151617"/>
          </a:solidFill>
          <a:ln/>
        </p:spPr>
      </p:sp>
      <p:pic>
        <p:nvPicPr>
          <p:cNvPr id="10"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3020" y="6848936"/>
            <a:ext cx="172403" cy="172403"/>
          </a:xfrm>
          <a:prstGeom prst="rect">
            <a:avLst/>
          </a:prstGeom>
        </p:spPr>
      </p:pic>
      <p:sp>
        <p:nvSpPr>
          <p:cNvPr id="11" name="Text 7"/>
          <p:cNvSpPr/>
          <p:nvPr/>
        </p:nvSpPr>
        <p:spPr>
          <a:xfrm>
            <a:off x="2163460" y="7260054"/>
            <a:ext cx="935292" cy="199549"/>
          </a:xfrm>
          <a:prstGeom prst="rect">
            <a:avLst/>
          </a:prstGeom>
          <a:noFill/>
          <a:ln/>
        </p:spPr>
        <p:txBody>
          <a:bodyPr wrap="none" lIns="0" tIns="0" rIns="0" bIns="0" rtlCol="0" anchor="t"/>
          <a:lstStyle/>
          <a:p>
            <a:pPr marL="0" indent="0" algn="l">
              <a:lnSpc>
                <a:spcPts val="1550"/>
              </a:lnSpc>
              <a:buNone/>
            </a:pPr>
            <a:r>
              <a:rPr lang="en-US" b="1" dirty="0">
                <a:solidFill>
                  <a:srgbClr val="151617"/>
                </a:solidFill>
                <a:latin typeface="Montserrat Black" pitchFamily="34" charset="0"/>
                <a:ea typeface="Montserrat Black" pitchFamily="34" charset="-122"/>
                <a:cs typeface="Montserrat Black" pitchFamily="34" charset="-120"/>
              </a:rPr>
              <a:t>Arrays</a:t>
            </a:r>
            <a:endParaRPr lang="en-US" dirty="0"/>
          </a:p>
        </p:txBody>
      </p:sp>
      <p:sp>
        <p:nvSpPr>
          <p:cNvPr id="12" name="Shape 8"/>
          <p:cNvSpPr/>
          <p:nvPr/>
        </p:nvSpPr>
        <p:spPr>
          <a:xfrm>
            <a:off x="4324469" y="6572804"/>
            <a:ext cx="2590227" cy="1090412"/>
          </a:xfrm>
          <a:prstGeom prst="roundRect">
            <a:avLst>
              <a:gd name="adj" fmla="val 978"/>
            </a:avLst>
          </a:prstGeom>
          <a:solidFill>
            <a:srgbClr val="F8ECE4"/>
          </a:solidFill>
          <a:ln w="7620">
            <a:solidFill>
              <a:srgbClr val="151617"/>
            </a:solidFill>
            <a:prstDash val="solid"/>
          </a:ln>
          <a:effectLst>
            <a:outerShdw dist="11430" dir="2700000" algn="bl" rotWithShape="0">
              <a:srgbClr val="151617">
                <a:alpha val="100000"/>
              </a:srgbClr>
            </a:outerShdw>
          </a:effectLst>
        </p:spPr>
      </p:sp>
      <p:sp>
        <p:nvSpPr>
          <p:cNvPr id="13" name="Shape 9"/>
          <p:cNvSpPr/>
          <p:nvPr/>
        </p:nvSpPr>
        <p:spPr>
          <a:xfrm>
            <a:off x="5324929" y="6743567"/>
            <a:ext cx="383143" cy="383143"/>
          </a:xfrm>
          <a:prstGeom prst="roundRect">
            <a:avLst>
              <a:gd name="adj" fmla="val 23863376"/>
            </a:avLst>
          </a:prstGeom>
          <a:solidFill>
            <a:srgbClr val="151617"/>
          </a:solidFill>
          <a:ln/>
        </p:spPr>
      </p:sp>
      <p:pic>
        <p:nvPicPr>
          <p:cNvPr id="14"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32436" y="6839477"/>
            <a:ext cx="172403" cy="172403"/>
          </a:xfrm>
          <a:prstGeom prst="rect">
            <a:avLst/>
          </a:prstGeom>
        </p:spPr>
      </p:pic>
      <p:sp>
        <p:nvSpPr>
          <p:cNvPr id="15" name="Text 10"/>
          <p:cNvSpPr/>
          <p:nvPr/>
        </p:nvSpPr>
        <p:spPr>
          <a:xfrm>
            <a:off x="4553877" y="7260053"/>
            <a:ext cx="1596866" cy="199549"/>
          </a:xfrm>
          <a:prstGeom prst="rect">
            <a:avLst/>
          </a:prstGeom>
          <a:noFill/>
          <a:ln/>
        </p:spPr>
        <p:txBody>
          <a:bodyPr wrap="none" lIns="0" tIns="0" rIns="0" bIns="0" rtlCol="0" anchor="t"/>
          <a:lstStyle/>
          <a:p>
            <a:pPr marL="0" indent="0" algn="l">
              <a:lnSpc>
                <a:spcPts val="1550"/>
              </a:lnSpc>
              <a:buNone/>
            </a:pPr>
            <a:r>
              <a:rPr lang="en-US" b="1" dirty="0">
                <a:solidFill>
                  <a:srgbClr val="151617"/>
                </a:solidFill>
                <a:latin typeface="Montserrat Black" pitchFamily="34" charset="0"/>
                <a:ea typeface="Montserrat Black" pitchFamily="34" charset="-122"/>
                <a:cs typeface="Montserrat Black" pitchFamily="34" charset="-120"/>
              </a:rPr>
              <a:t>Random Selection</a:t>
            </a:r>
            <a:endParaRPr lang="en-US" dirty="0"/>
          </a:p>
        </p:txBody>
      </p:sp>
      <p:sp>
        <p:nvSpPr>
          <p:cNvPr id="16" name="Shape 11"/>
          <p:cNvSpPr/>
          <p:nvPr/>
        </p:nvSpPr>
        <p:spPr>
          <a:xfrm>
            <a:off x="7271919" y="6561168"/>
            <a:ext cx="2590227" cy="1091933"/>
          </a:xfrm>
          <a:prstGeom prst="roundRect">
            <a:avLst>
              <a:gd name="adj" fmla="val 978"/>
            </a:avLst>
          </a:prstGeom>
          <a:solidFill>
            <a:srgbClr val="F8ECE4"/>
          </a:solidFill>
          <a:ln w="7620">
            <a:solidFill>
              <a:srgbClr val="151617"/>
            </a:solidFill>
            <a:prstDash val="solid"/>
          </a:ln>
          <a:effectLst>
            <a:outerShdw dist="11430" dir="2700000" algn="bl" rotWithShape="0">
              <a:srgbClr val="151617">
                <a:alpha val="100000"/>
              </a:srgbClr>
            </a:outerShdw>
          </a:effectLst>
        </p:spPr>
      </p:sp>
      <p:sp>
        <p:nvSpPr>
          <p:cNvPr id="17" name="Shape 12"/>
          <p:cNvSpPr/>
          <p:nvPr/>
        </p:nvSpPr>
        <p:spPr>
          <a:xfrm>
            <a:off x="8375460" y="6699490"/>
            <a:ext cx="383143" cy="383143"/>
          </a:xfrm>
          <a:prstGeom prst="roundRect">
            <a:avLst>
              <a:gd name="adj" fmla="val 23863376"/>
            </a:avLst>
          </a:prstGeom>
          <a:solidFill>
            <a:srgbClr val="151617"/>
          </a:solidFill>
          <a:ln/>
        </p:spPr>
      </p:sp>
      <p:pic>
        <p:nvPicPr>
          <p:cNvPr id="18"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80829" y="6799141"/>
            <a:ext cx="172403" cy="172403"/>
          </a:xfrm>
          <a:prstGeom prst="rect">
            <a:avLst/>
          </a:prstGeom>
        </p:spPr>
      </p:pic>
      <p:sp>
        <p:nvSpPr>
          <p:cNvPr id="19" name="Text 13"/>
          <p:cNvSpPr/>
          <p:nvPr/>
        </p:nvSpPr>
        <p:spPr>
          <a:xfrm>
            <a:off x="7376717" y="7260054"/>
            <a:ext cx="2380012" cy="213776"/>
          </a:xfrm>
          <a:prstGeom prst="rect">
            <a:avLst/>
          </a:prstGeom>
          <a:noFill/>
          <a:ln/>
        </p:spPr>
        <p:txBody>
          <a:bodyPr wrap="none" lIns="0" tIns="0" rIns="0" bIns="0" rtlCol="0" anchor="t"/>
          <a:lstStyle/>
          <a:p>
            <a:pPr marL="0" indent="0" algn="l">
              <a:lnSpc>
                <a:spcPts val="1550"/>
              </a:lnSpc>
              <a:buNone/>
            </a:pPr>
            <a:r>
              <a:rPr lang="en-US" b="1" dirty="0">
                <a:solidFill>
                  <a:srgbClr val="151617"/>
                </a:solidFill>
                <a:latin typeface="Montserrat Black" pitchFamily="34" charset="0"/>
                <a:ea typeface="Montserrat Black" pitchFamily="34" charset="-122"/>
                <a:cs typeface="Montserrat Black" pitchFamily="34" charset="-120"/>
              </a:rPr>
              <a:t>Logical Conditions</a:t>
            </a:r>
            <a:endParaRPr lang="en-US" dirty="0"/>
          </a:p>
        </p:txBody>
      </p:sp>
      <p:sp>
        <p:nvSpPr>
          <p:cNvPr id="20" name="Shape 14"/>
          <p:cNvSpPr/>
          <p:nvPr/>
        </p:nvSpPr>
        <p:spPr>
          <a:xfrm>
            <a:off x="10218751" y="6571283"/>
            <a:ext cx="2590227" cy="1091933"/>
          </a:xfrm>
          <a:prstGeom prst="roundRect">
            <a:avLst>
              <a:gd name="adj" fmla="val 978"/>
            </a:avLst>
          </a:prstGeom>
          <a:solidFill>
            <a:srgbClr val="F8ECE4"/>
          </a:solidFill>
          <a:ln w="7620">
            <a:solidFill>
              <a:srgbClr val="151617"/>
            </a:solidFill>
            <a:prstDash val="solid"/>
          </a:ln>
          <a:effectLst>
            <a:outerShdw dist="11430" dir="2700000" algn="bl" rotWithShape="0">
              <a:srgbClr val="151617">
                <a:alpha val="100000"/>
              </a:srgbClr>
            </a:outerShdw>
          </a:effectLst>
        </p:spPr>
      </p:sp>
      <p:sp>
        <p:nvSpPr>
          <p:cNvPr id="21" name="Shape 15"/>
          <p:cNvSpPr/>
          <p:nvPr/>
        </p:nvSpPr>
        <p:spPr>
          <a:xfrm>
            <a:off x="11279528" y="6726756"/>
            <a:ext cx="383143" cy="383143"/>
          </a:xfrm>
          <a:prstGeom prst="roundRect">
            <a:avLst>
              <a:gd name="adj" fmla="val 23863376"/>
            </a:avLst>
          </a:prstGeom>
          <a:solidFill>
            <a:srgbClr val="151617"/>
          </a:solidFill>
          <a:ln/>
        </p:spPr>
      </p:sp>
      <p:pic>
        <p:nvPicPr>
          <p:cNvPr id="22"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77181" y="6814686"/>
            <a:ext cx="172403" cy="172403"/>
          </a:xfrm>
          <a:prstGeom prst="rect">
            <a:avLst/>
          </a:prstGeom>
        </p:spPr>
      </p:pic>
      <p:sp>
        <p:nvSpPr>
          <p:cNvPr id="23" name="Text 16"/>
          <p:cNvSpPr/>
          <p:nvPr/>
        </p:nvSpPr>
        <p:spPr>
          <a:xfrm>
            <a:off x="10664949" y="7260052"/>
            <a:ext cx="1596866" cy="199549"/>
          </a:xfrm>
          <a:prstGeom prst="rect">
            <a:avLst/>
          </a:prstGeom>
          <a:noFill/>
          <a:ln/>
        </p:spPr>
        <p:txBody>
          <a:bodyPr wrap="none" lIns="0" tIns="0" rIns="0" bIns="0" rtlCol="0" anchor="t"/>
          <a:lstStyle/>
          <a:p>
            <a:pPr marL="0" indent="0" algn="l">
              <a:lnSpc>
                <a:spcPts val="1550"/>
              </a:lnSpc>
              <a:buNone/>
            </a:pPr>
            <a:r>
              <a:rPr lang="en-US" b="1" dirty="0">
                <a:solidFill>
                  <a:srgbClr val="151617"/>
                </a:solidFill>
                <a:latin typeface="Montserrat Black" pitchFamily="34" charset="0"/>
                <a:ea typeface="Montserrat Black" pitchFamily="34" charset="-122"/>
                <a:cs typeface="Montserrat Black" pitchFamily="34" charset="-120"/>
              </a:rPr>
              <a:t>Score Handling</a:t>
            </a:r>
            <a:endParaRPr lang="en-US" dirty="0"/>
          </a:p>
        </p:txBody>
      </p:sp>
      <p:pic>
        <p:nvPicPr>
          <p:cNvPr id="25" name="Picture 24">
            <a:extLst>
              <a:ext uri="{FF2B5EF4-FFF2-40B4-BE49-F238E27FC236}">
                <a16:creationId xmlns:a16="http://schemas.microsoft.com/office/drawing/2014/main" id="{F9D61636-5E3F-E695-C770-E54C5606A0CA}"/>
              </a:ext>
            </a:extLst>
          </p:cNvPr>
          <p:cNvPicPr>
            <a:picLocks noChangeAspect="1"/>
          </p:cNvPicPr>
          <p:nvPr/>
        </p:nvPicPr>
        <p:blipFill>
          <a:blip r:embed="rId11"/>
          <a:stretch>
            <a:fillRect/>
          </a:stretch>
        </p:blipFill>
        <p:spPr>
          <a:xfrm>
            <a:off x="8254918" y="803577"/>
            <a:ext cx="6049219" cy="1848108"/>
          </a:xfrm>
          <a:prstGeom prst="rect">
            <a:avLst/>
          </a:prstGeom>
        </p:spPr>
      </p:pic>
      <p:pic>
        <p:nvPicPr>
          <p:cNvPr id="28" name="Image 0" descr="preencoded.png">
            <a:extLst>
              <a:ext uri="{FF2B5EF4-FFF2-40B4-BE49-F238E27FC236}">
                <a16:creationId xmlns:a16="http://schemas.microsoft.com/office/drawing/2014/main" id="{C58FDA50-3272-50E8-1210-5B71A1FC13B7}"/>
              </a:ext>
            </a:extLst>
          </p:cNvPr>
          <p:cNvPicPr>
            <a:picLocks noChangeAspect="1"/>
          </p:cNvPicPr>
          <p:nvPr/>
        </p:nvPicPr>
        <p:blipFill>
          <a:blip r:embed="rId12"/>
          <a:stretch>
            <a:fillRect/>
          </a:stretch>
        </p:blipFill>
        <p:spPr>
          <a:xfrm>
            <a:off x="8375460" y="2843436"/>
            <a:ext cx="5470494" cy="3053225"/>
          </a:xfrm>
          <a:prstGeom prst="rect">
            <a:avLst/>
          </a:prstGeom>
        </p:spPr>
      </p:pic>
      <p:sp>
        <p:nvSpPr>
          <p:cNvPr id="29" name="Rectangle 28">
            <a:extLst>
              <a:ext uri="{FF2B5EF4-FFF2-40B4-BE49-F238E27FC236}">
                <a16:creationId xmlns:a16="http://schemas.microsoft.com/office/drawing/2014/main" id="{BA62D917-79C0-3B6E-893D-0A723FC3BBEB}"/>
              </a:ext>
            </a:extLst>
          </p:cNvPr>
          <p:cNvSpPr/>
          <p:nvPr/>
        </p:nvSpPr>
        <p:spPr>
          <a:xfrm>
            <a:off x="12808978" y="7702475"/>
            <a:ext cx="1713846" cy="527125"/>
          </a:xfrm>
          <a:prstGeom prst="rect">
            <a:avLst/>
          </a:prstGeom>
          <a:solidFill>
            <a:srgbClr val="F8EC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1763" y="598527"/>
            <a:ext cx="6445862" cy="680085"/>
          </a:xfrm>
          <a:prstGeom prst="rect">
            <a:avLst/>
          </a:prstGeom>
          <a:noFill/>
          <a:ln/>
        </p:spPr>
        <p:txBody>
          <a:bodyPr wrap="none" lIns="0" tIns="0" rIns="0" bIns="0" rtlCol="0" anchor="t"/>
          <a:lstStyle/>
          <a:p>
            <a:pPr marL="0" indent="0" algn="l">
              <a:lnSpc>
                <a:spcPts val="5350"/>
              </a:lnSpc>
              <a:buNone/>
            </a:pPr>
            <a:r>
              <a:rPr lang="en-US" sz="3600" b="1" dirty="0">
                <a:solidFill>
                  <a:srgbClr val="151617"/>
                </a:solidFill>
                <a:latin typeface="Montserrat Black" pitchFamily="34" charset="0"/>
                <a:ea typeface="Montserrat Black" pitchFamily="34" charset="-122"/>
                <a:cs typeface="Montserrat Black" pitchFamily="34" charset="-120"/>
              </a:rPr>
              <a:t>Hangman's Challenge</a:t>
            </a:r>
            <a:endParaRPr lang="en-US" sz="3600" dirty="0"/>
          </a:p>
        </p:txBody>
      </p:sp>
      <p:sp>
        <p:nvSpPr>
          <p:cNvPr id="4" name="Text 1"/>
          <p:cNvSpPr/>
          <p:nvPr/>
        </p:nvSpPr>
        <p:spPr>
          <a:xfrm>
            <a:off x="9633942" y="1807012"/>
            <a:ext cx="3012281" cy="340043"/>
          </a:xfrm>
          <a:prstGeom prst="rect">
            <a:avLst/>
          </a:prstGeom>
          <a:noFill/>
          <a:ln/>
        </p:spPr>
        <p:txBody>
          <a:bodyPr wrap="none" lIns="0" tIns="0" rIns="0" bIns="0" rtlCol="0" anchor="t"/>
          <a:lstStyle/>
          <a:p>
            <a:pPr marL="0" indent="0" algn="l">
              <a:lnSpc>
                <a:spcPts val="2650"/>
              </a:lnSpc>
              <a:buNone/>
            </a:pPr>
            <a:r>
              <a:rPr lang="en-US" sz="2400" b="1" dirty="0">
                <a:solidFill>
                  <a:srgbClr val="151617"/>
                </a:solidFill>
                <a:latin typeface="Montserrat Black" pitchFamily="34" charset="0"/>
                <a:ea typeface="Montserrat Black" pitchFamily="34" charset="-122"/>
                <a:cs typeface="Montserrat Black" pitchFamily="34" charset="-120"/>
              </a:rPr>
              <a:t>Gameplay Dynamics</a:t>
            </a:r>
            <a:endParaRPr lang="en-US" sz="2400" dirty="0"/>
          </a:p>
        </p:txBody>
      </p:sp>
      <p:sp>
        <p:nvSpPr>
          <p:cNvPr id="5" name="Text 2"/>
          <p:cNvSpPr/>
          <p:nvPr/>
        </p:nvSpPr>
        <p:spPr>
          <a:xfrm>
            <a:off x="9633942" y="2402800"/>
            <a:ext cx="4587667" cy="3703082"/>
          </a:xfrm>
          <a:prstGeom prst="rect">
            <a:avLst/>
          </a:prstGeom>
          <a:noFill/>
          <a:ln/>
        </p:spPr>
        <p:txBody>
          <a:bodyPr wrap="square" lIns="0" tIns="0" rIns="0" bIns="0" rtlCol="0" anchor="t"/>
          <a:lstStyle/>
          <a:p>
            <a:pPr marL="342900" indent="-342900" algn="l">
              <a:lnSpc>
                <a:spcPts val="2650"/>
              </a:lnSpc>
              <a:buSzPct val="100000"/>
              <a:buChar char="•"/>
            </a:pPr>
            <a:r>
              <a:rPr lang="en-US" sz="2000" dirty="0">
                <a:solidFill>
                  <a:srgbClr val="151617"/>
                </a:solidFill>
                <a:latin typeface="Inconsolata" pitchFamily="34" charset="0"/>
                <a:ea typeface="Inconsolata" pitchFamily="34" charset="-122"/>
                <a:cs typeface="Inconsolata" pitchFamily="34" charset="-120"/>
              </a:rPr>
              <a:t>A random word is chosen from a diverse word bank.</a:t>
            </a:r>
            <a:endParaRPr lang="en-US" sz="2000" dirty="0"/>
          </a:p>
          <a:p>
            <a:pPr marL="342900" indent="-342900" algn="l">
              <a:lnSpc>
                <a:spcPts val="2650"/>
              </a:lnSpc>
              <a:buSzPct val="100000"/>
              <a:buChar char="•"/>
            </a:pPr>
            <a:r>
              <a:rPr lang="en-US" sz="2000" dirty="0">
                <a:solidFill>
                  <a:srgbClr val="151617"/>
                </a:solidFill>
                <a:latin typeface="Inconsolata" pitchFamily="34" charset="0"/>
                <a:ea typeface="Inconsolata" pitchFamily="34" charset="-122"/>
                <a:cs typeface="Inconsolata" pitchFamily="34" charset="-120"/>
              </a:rPr>
              <a:t>Players guess one letter at a time to uncover the word.</a:t>
            </a:r>
            <a:endParaRPr lang="en-US" sz="2000" dirty="0"/>
          </a:p>
          <a:p>
            <a:pPr marL="342900" indent="-342900" algn="l">
              <a:lnSpc>
                <a:spcPts val="2650"/>
              </a:lnSpc>
              <a:buSzPct val="100000"/>
              <a:buChar char="•"/>
            </a:pPr>
            <a:r>
              <a:rPr lang="en-US" sz="2000" dirty="0">
                <a:solidFill>
                  <a:srgbClr val="151617"/>
                </a:solidFill>
                <a:latin typeface="Inconsolata" pitchFamily="34" charset="0"/>
                <a:ea typeface="Inconsolata" pitchFamily="34" charset="-122"/>
                <a:cs typeface="Inconsolata" pitchFamily="34" charset="-120"/>
              </a:rPr>
              <a:t>Repeated correct letters do not penalise attempts.</a:t>
            </a:r>
            <a:endParaRPr lang="en-US" sz="2000" dirty="0"/>
          </a:p>
          <a:p>
            <a:pPr marL="342900" indent="-342900" algn="l">
              <a:lnSpc>
                <a:spcPts val="2650"/>
              </a:lnSpc>
              <a:buSzPct val="100000"/>
              <a:buChar char="•"/>
            </a:pPr>
            <a:r>
              <a:rPr lang="en-US" sz="2000" dirty="0">
                <a:solidFill>
                  <a:srgbClr val="151617"/>
                </a:solidFill>
                <a:latin typeface="Inconsolata" pitchFamily="34" charset="0"/>
                <a:ea typeface="Inconsolata" pitchFamily="34" charset="-122"/>
                <a:cs typeface="Inconsolata" pitchFamily="34" charset="-120"/>
              </a:rPr>
              <a:t>Players are allowed a maximum of 6 incorrect guesses.</a:t>
            </a:r>
            <a:endParaRPr lang="en-US" sz="2000" dirty="0"/>
          </a:p>
          <a:p>
            <a:pPr marL="342900" indent="-342900" algn="l">
              <a:lnSpc>
                <a:spcPts val="2650"/>
              </a:lnSpc>
              <a:buSzPct val="100000"/>
              <a:buChar char="•"/>
            </a:pPr>
            <a:r>
              <a:rPr lang="en-US" sz="2000" dirty="0">
                <a:solidFill>
                  <a:srgbClr val="151617"/>
                </a:solidFill>
                <a:latin typeface="Inconsolata" pitchFamily="34" charset="0"/>
                <a:ea typeface="Inconsolata" pitchFamily="34" charset="-122"/>
                <a:cs typeface="Inconsolata" pitchFamily="34" charset="-120"/>
              </a:rPr>
              <a:t>The hidden word is gradually revealed with each correct guess.</a:t>
            </a:r>
            <a:endParaRPr lang="en-US" sz="2000" dirty="0"/>
          </a:p>
        </p:txBody>
      </p:sp>
      <p:sp>
        <p:nvSpPr>
          <p:cNvPr id="7" name="Text 4"/>
          <p:cNvSpPr/>
          <p:nvPr/>
        </p:nvSpPr>
        <p:spPr>
          <a:xfrm>
            <a:off x="761763" y="5689364"/>
            <a:ext cx="2848823" cy="212645"/>
          </a:xfrm>
          <a:prstGeom prst="rect">
            <a:avLst/>
          </a:prstGeom>
          <a:noFill/>
          <a:ln/>
        </p:spPr>
        <p:txBody>
          <a:bodyPr wrap="none" lIns="0" tIns="0" rIns="0" bIns="0" rtlCol="0" anchor="t"/>
          <a:lstStyle/>
          <a:p>
            <a:pPr marL="0" indent="0" algn="l">
              <a:lnSpc>
                <a:spcPts val="1700"/>
              </a:lnSpc>
              <a:buNone/>
            </a:pPr>
            <a:r>
              <a:rPr lang="en-US" sz="2400" b="1" dirty="0">
                <a:solidFill>
                  <a:srgbClr val="151617"/>
                </a:solidFill>
                <a:latin typeface="Montserrat Black" pitchFamily="34" charset="0"/>
                <a:ea typeface="Montserrat Black" pitchFamily="34" charset="-122"/>
                <a:cs typeface="Montserrat Black" pitchFamily="34" charset="-120"/>
              </a:rPr>
              <a:t>C Concepts Used:</a:t>
            </a:r>
            <a:endParaRPr lang="en-US" sz="2400" dirty="0"/>
          </a:p>
        </p:txBody>
      </p:sp>
      <p:sp>
        <p:nvSpPr>
          <p:cNvPr id="8" name="Shape 5"/>
          <p:cNvSpPr/>
          <p:nvPr/>
        </p:nvSpPr>
        <p:spPr>
          <a:xfrm>
            <a:off x="1068870" y="6291501"/>
            <a:ext cx="4578548" cy="607338"/>
          </a:xfrm>
          <a:prstGeom prst="roundRect">
            <a:avLst>
              <a:gd name="adj" fmla="val 12045"/>
            </a:avLst>
          </a:prstGeom>
          <a:solidFill>
            <a:srgbClr val="F8ECE4"/>
          </a:solidFill>
          <a:ln/>
          <a:effectLst>
            <a:outerShdw dist="10160" dir="2700000" algn="bl" rotWithShape="0">
              <a:srgbClr val="151617">
                <a:alpha val="100000"/>
              </a:srgbClr>
            </a:outerShdw>
          </a:effectLst>
        </p:spPr>
      </p:sp>
      <p:sp>
        <p:nvSpPr>
          <p:cNvPr id="9" name="Shape 6"/>
          <p:cNvSpPr/>
          <p:nvPr/>
        </p:nvSpPr>
        <p:spPr>
          <a:xfrm>
            <a:off x="1068870" y="6276261"/>
            <a:ext cx="4578548" cy="60960"/>
          </a:xfrm>
          <a:prstGeom prst="roundRect">
            <a:avLst>
              <a:gd name="adj" fmla="val 15000"/>
            </a:avLst>
          </a:prstGeom>
          <a:solidFill>
            <a:srgbClr val="151617"/>
          </a:solidFill>
          <a:ln/>
        </p:spPr>
      </p:sp>
      <p:sp>
        <p:nvSpPr>
          <p:cNvPr id="10" name="Shape 7"/>
          <p:cNvSpPr/>
          <p:nvPr/>
        </p:nvSpPr>
        <p:spPr>
          <a:xfrm>
            <a:off x="3182647" y="6116122"/>
            <a:ext cx="350877" cy="350877"/>
          </a:xfrm>
          <a:prstGeom prst="roundRect">
            <a:avLst>
              <a:gd name="adj" fmla="val 260604"/>
            </a:avLst>
          </a:prstGeom>
          <a:solidFill>
            <a:srgbClr val="151617"/>
          </a:solidFill>
          <a:ln/>
        </p:spPr>
      </p:sp>
      <p:pic>
        <p:nvPicPr>
          <p:cNvPr id="11"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7898" y="6221374"/>
            <a:ext cx="140375" cy="140375"/>
          </a:xfrm>
          <a:prstGeom prst="rect">
            <a:avLst/>
          </a:prstGeom>
        </p:spPr>
      </p:pic>
      <p:sp>
        <p:nvSpPr>
          <p:cNvPr id="12" name="Text 8"/>
          <p:cNvSpPr/>
          <p:nvPr/>
        </p:nvSpPr>
        <p:spPr>
          <a:xfrm>
            <a:off x="2891395" y="6636701"/>
            <a:ext cx="1462445" cy="182761"/>
          </a:xfrm>
          <a:prstGeom prst="rect">
            <a:avLst/>
          </a:prstGeom>
          <a:noFill/>
          <a:ln/>
        </p:spPr>
        <p:txBody>
          <a:bodyPr wrap="none" lIns="0" tIns="0" rIns="0" bIns="0" rtlCol="0" anchor="t"/>
          <a:lstStyle/>
          <a:p>
            <a:pPr marL="0" indent="0" algn="l">
              <a:lnSpc>
                <a:spcPts val="1400"/>
              </a:lnSpc>
              <a:buNone/>
            </a:pPr>
            <a:r>
              <a:rPr lang="en-US" b="1" dirty="0">
                <a:solidFill>
                  <a:srgbClr val="151617"/>
                </a:solidFill>
                <a:latin typeface="Montserrat Black" pitchFamily="34" charset="0"/>
                <a:ea typeface="Montserrat Black" pitchFamily="34" charset="-122"/>
                <a:cs typeface="Montserrat Black" pitchFamily="34" charset="-120"/>
              </a:rPr>
              <a:t>Strings</a:t>
            </a:r>
            <a:endParaRPr lang="en-US" dirty="0"/>
          </a:p>
        </p:txBody>
      </p:sp>
      <p:sp>
        <p:nvSpPr>
          <p:cNvPr id="13" name="Shape 9"/>
          <p:cNvSpPr/>
          <p:nvPr/>
        </p:nvSpPr>
        <p:spPr>
          <a:xfrm>
            <a:off x="6198540" y="6301327"/>
            <a:ext cx="4578548" cy="607338"/>
          </a:xfrm>
          <a:prstGeom prst="roundRect">
            <a:avLst>
              <a:gd name="adj" fmla="val 12045"/>
            </a:avLst>
          </a:prstGeom>
          <a:solidFill>
            <a:srgbClr val="F8ECE4"/>
          </a:solidFill>
          <a:ln/>
          <a:effectLst>
            <a:outerShdw dist="10160" dir="2700000" algn="bl" rotWithShape="0">
              <a:srgbClr val="151617">
                <a:alpha val="100000"/>
              </a:srgbClr>
            </a:outerShdw>
          </a:effectLst>
        </p:spPr>
      </p:sp>
      <p:sp>
        <p:nvSpPr>
          <p:cNvPr id="14" name="Shape 10"/>
          <p:cNvSpPr/>
          <p:nvPr/>
        </p:nvSpPr>
        <p:spPr>
          <a:xfrm>
            <a:off x="6198540" y="6286087"/>
            <a:ext cx="4578548" cy="60960"/>
          </a:xfrm>
          <a:prstGeom prst="roundRect">
            <a:avLst>
              <a:gd name="adj" fmla="val 15000"/>
            </a:avLst>
          </a:prstGeom>
          <a:solidFill>
            <a:srgbClr val="151617"/>
          </a:solidFill>
          <a:ln/>
        </p:spPr>
      </p:sp>
      <p:sp>
        <p:nvSpPr>
          <p:cNvPr id="15" name="Shape 11"/>
          <p:cNvSpPr/>
          <p:nvPr/>
        </p:nvSpPr>
        <p:spPr>
          <a:xfrm>
            <a:off x="8312316" y="6125948"/>
            <a:ext cx="350877" cy="350877"/>
          </a:xfrm>
          <a:prstGeom prst="roundRect">
            <a:avLst>
              <a:gd name="adj" fmla="val 260604"/>
            </a:avLst>
          </a:prstGeom>
          <a:solidFill>
            <a:srgbClr val="151617"/>
          </a:solidFill>
          <a:ln/>
        </p:spPr>
      </p:sp>
      <p:pic>
        <p:nvPicPr>
          <p:cNvPr id="16"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17567" y="6231200"/>
            <a:ext cx="140375" cy="140375"/>
          </a:xfrm>
          <a:prstGeom prst="rect">
            <a:avLst/>
          </a:prstGeom>
        </p:spPr>
      </p:pic>
      <p:sp>
        <p:nvSpPr>
          <p:cNvPr id="17" name="Text 12"/>
          <p:cNvSpPr/>
          <p:nvPr/>
        </p:nvSpPr>
        <p:spPr>
          <a:xfrm>
            <a:off x="7300785" y="6647760"/>
            <a:ext cx="1545074" cy="182761"/>
          </a:xfrm>
          <a:prstGeom prst="rect">
            <a:avLst/>
          </a:prstGeom>
          <a:noFill/>
          <a:ln/>
        </p:spPr>
        <p:txBody>
          <a:bodyPr wrap="none" lIns="0" tIns="0" rIns="0" bIns="0" rtlCol="0" anchor="t"/>
          <a:lstStyle/>
          <a:p>
            <a:pPr marL="0" indent="0" algn="l">
              <a:lnSpc>
                <a:spcPts val="1400"/>
              </a:lnSpc>
              <a:buNone/>
            </a:pPr>
            <a:r>
              <a:rPr lang="en-US" b="1" dirty="0">
                <a:solidFill>
                  <a:srgbClr val="151617"/>
                </a:solidFill>
                <a:latin typeface="Montserrat Black" pitchFamily="34" charset="0"/>
                <a:ea typeface="Montserrat Black" pitchFamily="34" charset="-122"/>
                <a:cs typeface="Montserrat Black" pitchFamily="34" charset="-120"/>
              </a:rPr>
              <a:t>Character Handling</a:t>
            </a:r>
            <a:endParaRPr lang="en-US" dirty="0"/>
          </a:p>
        </p:txBody>
      </p:sp>
      <p:sp>
        <p:nvSpPr>
          <p:cNvPr id="18" name="Shape 13"/>
          <p:cNvSpPr/>
          <p:nvPr/>
        </p:nvSpPr>
        <p:spPr>
          <a:xfrm>
            <a:off x="1068870" y="7228523"/>
            <a:ext cx="4578548" cy="607338"/>
          </a:xfrm>
          <a:prstGeom prst="roundRect">
            <a:avLst>
              <a:gd name="adj" fmla="val 12045"/>
            </a:avLst>
          </a:prstGeom>
          <a:solidFill>
            <a:srgbClr val="F8ECE4"/>
          </a:solidFill>
          <a:ln/>
          <a:effectLst>
            <a:outerShdw dist="10160" dir="2700000" algn="bl" rotWithShape="0">
              <a:srgbClr val="151617">
                <a:alpha val="100000"/>
              </a:srgbClr>
            </a:outerShdw>
          </a:effectLst>
        </p:spPr>
      </p:sp>
      <p:sp>
        <p:nvSpPr>
          <p:cNvPr id="19" name="Shape 14"/>
          <p:cNvSpPr/>
          <p:nvPr/>
        </p:nvSpPr>
        <p:spPr>
          <a:xfrm>
            <a:off x="1068870" y="7213283"/>
            <a:ext cx="4578548" cy="60960"/>
          </a:xfrm>
          <a:prstGeom prst="roundRect">
            <a:avLst>
              <a:gd name="adj" fmla="val 15000"/>
            </a:avLst>
          </a:prstGeom>
          <a:solidFill>
            <a:srgbClr val="151617"/>
          </a:solidFill>
          <a:ln/>
        </p:spPr>
      </p:sp>
      <p:sp>
        <p:nvSpPr>
          <p:cNvPr id="20" name="Shape 15"/>
          <p:cNvSpPr/>
          <p:nvPr/>
        </p:nvSpPr>
        <p:spPr>
          <a:xfrm>
            <a:off x="3182647" y="7053143"/>
            <a:ext cx="350877" cy="350877"/>
          </a:xfrm>
          <a:prstGeom prst="roundRect">
            <a:avLst>
              <a:gd name="adj" fmla="val 260604"/>
            </a:avLst>
          </a:prstGeom>
          <a:solidFill>
            <a:srgbClr val="151617"/>
          </a:solidFill>
          <a:ln/>
        </p:spPr>
      </p:sp>
      <p:pic>
        <p:nvPicPr>
          <p:cNvPr id="2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7898" y="7158395"/>
            <a:ext cx="140375" cy="140375"/>
          </a:xfrm>
          <a:prstGeom prst="rect">
            <a:avLst/>
          </a:prstGeom>
        </p:spPr>
      </p:pic>
      <p:sp>
        <p:nvSpPr>
          <p:cNvPr id="22" name="Text 16"/>
          <p:cNvSpPr/>
          <p:nvPr/>
        </p:nvSpPr>
        <p:spPr>
          <a:xfrm>
            <a:off x="2107904" y="7544484"/>
            <a:ext cx="1514713" cy="182761"/>
          </a:xfrm>
          <a:prstGeom prst="rect">
            <a:avLst/>
          </a:prstGeom>
          <a:noFill/>
          <a:ln/>
        </p:spPr>
        <p:txBody>
          <a:bodyPr wrap="none" lIns="0" tIns="0" rIns="0" bIns="0" rtlCol="0" anchor="t"/>
          <a:lstStyle/>
          <a:p>
            <a:pPr marL="0" indent="0" algn="l">
              <a:lnSpc>
                <a:spcPts val="1400"/>
              </a:lnSpc>
              <a:buNone/>
            </a:pPr>
            <a:r>
              <a:rPr lang="en-US" b="1" dirty="0">
                <a:solidFill>
                  <a:srgbClr val="151617"/>
                </a:solidFill>
                <a:highlight>
                  <a:srgbClr val="EBDFD7"/>
                </a:highlight>
                <a:latin typeface="Consolas" pitchFamily="34" charset="0"/>
                <a:ea typeface="Consolas" pitchFamily="34" charset="-122"/>
                <a:cs typeface="Consolas" pitchFamily="34" charset="-120"/>
              </a:rPr>
              <a:t>toupper()</a:t>
            </a:r>
            <a:r>
              <a:rPr lang="en-US" b="1" dirty="0">
                <a:solidFill>
                  <a:srgbClr val="151617"/>
                </a:solidFill>
                <a:latin typeface="Montserrat Black" pitchFamily="34" charset="0"/>
                <a:ea typeface="Montserrat Black" pitchFamily="34" charset="-122"/>
                <a:cs typeface="Montserrat Black" pitchFamily="34" charset="-120"/>
              </a:rPr>
              <a:t> &amp; </a:t>
            </a:r>
            <a:r>
              <a:rPr lang="en-US" b="1" dirty="0">
                <a:solidFill>
                  <a:srgbClr val="151617"/>
                </a:solidFill>
                <a:highlight>
                  <a:srgbClr val="EBDFD7"/>
                </a:highlight>
                <a:latin typeface="Consolas" pitchFamily="34" charset="0"/>
                <a:ea typeface="Consolas" pitchFamily="34" charset="-122"/>
                <a:cs typeface="Consolas" pitchFamily="34" charset="-120"/>
              </a:rPr>
              <a:t>isalpha()</a:t>
            </a:r>
            <a:endParaRPr lang="en-US" dirty="0"/>
          </a:p>
        </p:txBody>
      </p:sp>
      <p:sp>
        <p:nvSpPr>
          <p:cNvPr id="23" name="Shape 17"/>
          <p:cNvSpPr/>
          <p:nvPr/>
        </p:nvSpPr>
        <p:spPr>
          <a:xfrm>
            <a:off x="6198540" y="7228523"/>
            <a:ext cx="4578548" cy="607338"/>
          </a:xfrm>
          <a:prstGeom prst="roundRect">
            <a:avLst>
              <a:gd name="adj" fmla="val 12045"/>
            </a:avLst>
          </a:prstGeom>
          <a:solidFill>
            <a:srgbClr val="F8ECE4"/>
          </a:solidFill>
          <a:ln/>
          <a:effectLst>
            <a:outerShdw dist="10160" dir="2700000" algn="bl" rotWithShape="0">
              <a:srgbClr val="151617">
                <a:alpha val="100000"/>
              </a:srgbClr>
            </a:outerShdw>
          </a:effectLst>
        </p:spPr>
      </p:sp>
      <p:sp>
        <p:nvSpPr>
          <p:cNvPr id="24" name="Shape 18"/>
          <p:cNvSpPr/>
          <p:nvPr/>
        </p:nvSpPr>
        <p:spPr>
          <a:xfrm>
            <a:off x="6198540" y="7213283"/>
            <a:ext cx="4578548" cy="60960"/>
          </a:xfrm>
          <a:prstGeom prst="roundRect">
            <a:avLst>
              <a:gd name="adj" fmla="val 15000"/>
            </a:avLst>
          </a:prstGeom>
          <a:solidFill>
            <a:srgbClr val="151617"/>
          </a:solidFill>
          <a:ln/>
        </p:spPr>
      </p:sp>
      <p:sp>
        <p:nvSpPr>
          <p:cNvPr id="25" name="Shape 19"/>
          <p:cNvSpPr/>
          <p:nvPr/>
        </p:nvSpPr>
        <p:spPr>
          <a:xfrm>
            <a:off x="7688373" y="7053143"/>
            <a:ext cx="350877" cy="350877"/>
          </a:xfrm>
          <a:prstGeom prst="roundRect">
            <a:avLst>
              <a:gd name="adj" fmla="val 260604"/>
            </a:avLst>
          </a:prstGeom>
          <a:solidFill>
            <a:srgbClr val="151617"/>
          </a:solidFill>
          <a:ln/>
        </p:spPr>
      </p:sp>
      <p:pic>
        <p:nvPicPr>
          <p:cNvPr id="26"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17567" y="7158395"/>
            <a:ext cx="140375" cy="140375"/>
          </a:xfrm>
          <a:prstGeom prst="rect">
            <a:avLst/>
          </a:prstGeom>
        </p:spPr>
      </p:pic>
      <p:sp>
        <p:nvSpPr>
          <p:cNvPr id="27" name="Text 20"/>
          <p:cNvSpPr/>
          <p:nvPr/>
        </p:nvSpPr>
        <p:spPr>
          <a:xfrm>
            <a:off x="7447284" y="7580184"/>
            <a:ext cx="1478756" cy="182761"/>
          </a:xfrm>
          <a:prstGeom prst="rect">
            <a:avLst/>
          </a:prstGeom>
          <a:noFill/>
          <a:ln/>
        </p:spPr>
        <p:txBody>
          <a:bodyPr wrap="none" lIns="0" tIns="0" rIns="0" bIns="0" rtlCol="0" anchor="t"/>
          <a:lstStyle/>
          <a:p>
            <a:pPr marL="0" indent="0" algn="l">
              <a:lnSpc>
                <a:spcPts val="1400"/>
              </a:lnSpc>
              <a:buNone/>
            </a:pPr>
            <a:r>
              <a:rPr lang="en-US" b="1" dirty="0">
                <a:solidFill>
                  <a:srgbClr val="151617"/>
                </a:solidFill>
                <a:latin typeface="Montserrat Black" pitchFamily="34" charset="0"/>
                <a:ea typeface="Montserrat Black" pitchFamily="34" charset="-122"/>
                <a:cs typeface="Montserrat Black" pitchFamily="34" charset="-120"/>
              </a:rPr>
              <a:t>String Comparison</a:t>
            </a:r>
            <a:endParaRPr lang="en-US" dirty="0"/>
          </a:p>
        </p:txBody>
      </p:sp>
      <p:pic>
        <p:nvPicPr>
          <p:cNvPr id="29" name="Picture 28">
            <a:extLst>
              <a:ext uri="{FF2B5EF4-FFF2-40B4-BE49-F238E27FC236}">
                <a16:creationId xmlns:a16="http://schemas.microsoft.com/office/drawing/2014/main" id="{7F9852C4-C556-C286-5A7A-7567390F8DED}"/>
              </a:ext>
            </a:extLst>
          </p:cNvPr>
          <p:cNvPicPr>
            <a:picLocks noChangeAspect="1"/>
          </p:cNvPicPr>
          <p:nvPr/>
        </p:nvPicPr>
        <p:blipFill>
          <a:blip r:embed="rId11"/>
          <a:stretch>
            <a:fillRect/>
          </a:stretch>
        </p:blipFill>
        <p:spPr>
          <a:xfrm>
            <a:off x="1019252" y="1660250"/>
            <a:ext cx="7538690" cy="3474558"/>
          </a:xfrm>
          <a:prstGeom prst="rect">
            <a:avLst/>
          </a:prstGeom>
        </p:spPr>
      </p:pic>
      <p:sp>
        <p:nvSpPr>
          <p:cNvPr id="30" name="Rectangle 29">
            <a:extLst>
              <a:ext uri="{FF2B5EF4-FFF2-40B4-BE49-F238E27FC236}">
                <a16:creationId xmlns:a16="http://schemas.microsoft.com/office/drawing/2014/main" id="{B8EBA68D-4128-64B4-37DE-0F2ADB5756A7}"/>
              </a:ext>
            </a:extLst>
          </p:cNvPr>
          <p:cNvSpPr/>
          <p:nvPr/>
        </p:nvSpPr>
        <p:spPr>
          <a:xfrm>
            <a:off x="12758569" y="7727245"/>
            <a:ext cx="1764255" cy="502355"/>
          </a:xfrm>
          <a:prstGeom prst="rect">
            <a:avLst/>
          </a:prstGeom>
          <a:solidFill>
            <a:srgbClr val="F8EC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3786" y="600075"/>
            <a:ext cx="10898386" cy="681990"/>
          </a:xfrm>
          <a:prstGeom prst="rect">
            <a:avLst/>
          </a:prstGeom>
          <a:noFill/>
          <a:ln/>
        </p:spPr>
        <p:txBody>
          <a:bodyPr wrap="none" lIns="0" tIns="0" rIns="0" bIns="0" rtlCol="0" anchor="t"/>
          <a:lstStyle/>
          <a:p>
            <a:pPr marL="0" indent="0" algn="l">
              <a:lnSpc>
                <a:spcPts val="5350"/>
              </a:lnSpc>
              <a:buNone/>
            </a:pPr>
            <a:r>
              <a:rPr lang="en-US" sz="3600" b="1" dirty="0">
                <a:solidFill>
                  <a:srgbClr val="151617"/>
                </a:solidFill>
                <a:latin typeface="Montserrat Black" pitchFamily="34" charset="0"/>
                <a:ea typeface="Montserrat Black" pitchFamily="34" charset="-122"/>
                <a:cs typeface="Montserrat Black" pitchFamily="34" charset="-120"/>
              </a:rPr>
              <a:t>Rock Paper Scissors</a:t>
            </a:r>
            <a:endParaRPr lang="en-US" sz="3600" dirty="0"/>
          </a:p>
        </p:txBody>
      </p:sp>
      <p:sp>
        <p:nvSpPr>
          <p:cNvPr id="3" name="Text 1"/>
          <p:cNvSpPr/>
          <p:nvPr/>
        </p:nvSpPr>
        <p:spPr>
          <a:xfrm>
            <a:off x="756285" y="2255282"/>
            <a:ext cx="3812024" cy="340876"/>
          </a:xfrm>
          <a:prstGeom prst="rect">
            <a:avLst/>
          </a:prstGeom>
          <a:noFill/>
          <a:ln/>
        </p:spPr>
        <p:txBody>
          <a:bodyPr wrap="none" lIns="0" tIns="0" rIns="0" bIns="0" rtlCol="0" anchor="t"/>
          <a:lstStyle/>
          <a:p>
            <a:pPr marL="0" indent="0" algn="l">
              <a:lnSpc>
                <a:spcPts val="2650"/>
              </a:lnSpc>
              <a:buNone/>
            </a:pPr>
            <a:r>
              <a:rPr lang="en-US" sz="2400" b="1" dirty="0">
                <a:solidFill>
                  <a:srgbClr val="151617"/>
                </a:solidFill>
                <a:latin typeface="Montserrat Black" pitchFamily="34" charset="0"/>
                <a:ea typeface="Montserrat Black" pitchFamily="34" charset="-122"/>
                <a:cs typeface="Montserrat Black" pitchFamily="34" charset="-120"/>
              </a:rPr>
              <a:t>Implemented Game Rules</a:t>
            </a:r>
            <a:endParaRPr lang="en-US" sz="2400" dirty="0"/>
          </a:p>
        </p:txBody>
      </p:sp>
      <p:sp>
        <p:nvSpPr>
          <p:cNvPr id="4" name="Text 2"/>
          <p:cNvSpPr/>
          <p:nvPr/>
        </p:nvSpPr>
        <p:spPr>
          <a:xfrm>
            <a:off x="763786" y="3021211"/>
            <a:ext cx="4593522" cy="2960727"/>
          </a:xfrm>
          <a:prstGeom prst="rect">
            <a:avLst/>
          </a:prstGeom>
          <a:noFill/>
          <a:ln/>
        </p:spPr>
        <p:txBody>
          <a:bodyPr wrap="square" lIns="0" tIns="0" rIns="0" bIns="0" rtlCol="0" anchor="t"/>
          <a:lstStyle/>
          <a:p>
            <a:pPr marL="342900" indent="-342900" algn="l">
              <a:lnSpc>
                <a:spcPts val="2650"/>
              </a:lnSpc>
              <a:buSzPct val="100000"/>
              <a:buChar char="•"/>
            </a:pPr>
            <a:r>
              <a:rPr lang="en-US" sz="2000" dirty="0">
                <a:solidFill>
                  <a:srgbClr val="151617"/>
                </a:solidFill>
                <a:latin typeface="Inconsolata" pitchFamily="34" charset="0"/>
                <a:ea typeface="Inconsolata" pitchFamily="34" charset="-122"/>
                <a:cs typeface="Inconsolata" pitchFamily="34" charset="-120"/>
              </a:rPr>
              <a:t>Each match is played as a best-of-three series.</a:t>
            </a:r>
            <a:endParaRPr lang="en-US" sz="2000" dirty="0"/>
          </a:p>
          <a:p>
            <a:pPr marL="342900" indent="-342900" algn="l">
              <a:lnSpc>
                <a:spcPts val="2650"/>
              </a:lnSpc>
              <a:buSzPct val="100000"/>
              <a:buChar char="•"/>
            </a:pPr>
            <a:r>
              <a:rPr lang="en-US" sz="2000" dirty="0">
                <a:solidFill>
                  <a:srgbClr val="151617"/>
                </a:solidFill>
                <a:latin typeface="Inconsolata" pitchFamily="34" charset="0"/>
                <a:ea typeface="Inconsolata" pitchFamily="34" charset="-122"/>
                <a:cs typeface="Inconsolata" pitchFamily="34" charset="-120"/>
              </a:rPr>
              <a:t>Every round clearly indicates the winner or if it's a tie.</a:t>
            </a:r>
            <a:endParaRPr lang="en-US" sz="2000" dirty="0"/>
          </a:p>
          <a:p>
            <a:pPr marL="342900" indent="-342900" algn="l">
              <a:lnSpc>
                <a:spcPts val="2650"/>
              </a:lnSpc>
              <a:buSzPct val="100000"/>
              <a:buChar char="•"/>
            </a:pPr>
            <a:r>
              <a:rPr lang="en-US" sz="2000" dirty="0">
                <a:solidFill>
                  <a:srgbClr val="151617"/>
                </a:solidFill>
                <a:latin typeface="Inconsolata" pitchFamily="34" charset="0"/>
                <a:ea typeface="Inconsolata" pitchFamily="34" charset="-122"/>
                <a:cs typeface="Inconsolata" pitchFamily="34" charset="-120"/>
              </a:rPr>
              <a:t>The first player to win two rounds secures the match victory.</a:t>
            </a:r>
            <a:endParaRPr lang="en-US" sz="2000" dirty="0"/>
          </a:p>
          <a:p>
            <a:pPr marL="342900" indent="-342900" algn="l">
              <a:lnSpc>
                <a:spcPts val="2650"/>
              </a:lnSpc>
              <a:buSzPct val="100000"/>
              <a:buChar char="•"/>
            </a:pPr>
            <a:r>
              <a:rPr lang="en-US" sz="2000" dirty="0">
                <a:solidFill>
                  <a:srgbClr val="151617"/>
                </a:solidFill>
                <a:latin typeface="Inconsolata" pitchFamily="34" charset="0"/>
                <a:ea typeface="Inconsolata" pitchFamily="34" charset="-122"/>
                <a:cs typeface="Inconsolata" pitchFamily="34" charset="-120"/>
              </a:rPr>
              <a:t>The player's score is updated only after winning a full match.</a:t>
            </a:r>
            <a:endParaRPr lang="en-US" sz="2000" dirty="0"/>
          </a:p>
        </p:txBody>
      </p:sp>
      <p:sp>
        <p:nvSpPr>
          <p:cNvPr id="9" name="Text 4">
            <a:extLst>
              <a:ext uri="{FF2B5EF4-FFF2-40B4-BE49-F238E27FC236}">
                <a16:creationId xmlns:a16="http://schemas.microsoft.com/office/drawing/2014/main" id="{A74A28FF-95F8-A175-39D5-F1C13A5C85FA}"/>
              </a:ext>
            </a:extLst>
          </p:cNvPr>
          <p:cNvSpPr/>
          <p:nvPr/>
        </p:nvSpPr>
        <p:spPr>
          <a:xfrm>
            <a:off x="1098415" y="6237838"/>
            <a:ext cx="2058114" cy="257294"/>
          </a:xfrm>
          <a:prstGeom prst="rect">
            <a:avLst/>
          </a:prstGeom>
          <a:noFill/>
          <a:ln/>
        </p:spPr>
        <p:txBody>
          <a:bodyPr wrap="none" lIns="0" tIns="0" rIns="0" bIns="0" rtlCol="0" anchor="t"/>
          <a:lstStyle/>
          <a:p>
            <a:pPr marL="0" indent="0" algn="l">
              <a:lnSpc>
                <a:spcPts val="2000"/>
              </a:lnSpc>
              <a:buNone/>
            </a:pPr>
            <a:r>
              <a:rPr lang="en-US" sz="2400" b="1" dirty="0">
                <a:solidFill>
                  <a:srgbClr val="151617"/>
                </a:solidFill>
                <a:latin typeface="Montserrat Black" pitchFamily="34" charset="0"/>
                <a:ea typeface="Montserrat Black" pitchFamily="34" charset="-122"/>
                <a:cs typeface="Montserrat Black" pitchFamily="34" charset="-120"/>
              </a:rPr>
              <a:t>C Concepts Used:</a:t>
            </a:r>
            <a:endParaRPr lang="en-US" sz="2400" dirty="0"/>
          </a:p>
        </p:txBody>
      </p:sp>
      <p:sp>
        <p:nvSpPr>
          <p:cNvPr id="10" name="Shape 5">
            <a:extLst>
              <a:ext uri="{FF2B5EF4-FFF2-40B4-BE49-F238E27FC236}">
                <a16:creationId xmlns:a16="http://schemas.microsoft.com/office/drawing/2014/main" id="{FADADE98-AE08-65ED-A397-4AA8B1D1E9FF}"/>
              </a:ext>
            </a:extLst>
          </p:cNvPr>
          <p:cNvSpPr/>
          <p:nvPr/>
        </p:nvSpPr>
        <p:spPr>
          <a:xfrm>
            <a:off x="1098415" y="6905854"/>
            <a:ext cx="11100757" cy="822961"/>
          </a:xfrm>
          <a:prstGeom prst="roundRect">
            <a:avLst>
              <a:gd name="adj" fmla="val 1814"/>
            </a:avLst>
          </a:prstGeom>
          <a:solidFill>
            <a:srgbClr val="F8ECE4"/>
          </a:solidFill>
          <a:ln w="7620">
            <a:solidFill>
              <a:srgbClr val="151617"/>
            </a:solidFill>
            <a:prstDash val="solid"/>
          </a:ln>
          <a:effectLst>
            <a:outerShdw dist="12700" dir="2700000" algn="bl" rotWithShape="0">
              <a:srgbClr val="151617">
                <a:alpha val="100000"/>
              </a:srgbClr>
            </a:outerShdw>
          </a:effectLst>
        </p:spPr>
      </p:sp>
      <p:sp>
        <p:nvSpPr>
          <p:cNvPr id="11" name="Shape 6">
            <a:extLst>
              <a:ext uri="{FF2B5EF4-FFF2-40B4-BE49-F238E27FC236}">
                <a16:creationId xmlns:a16="http://schemas.microsoft.com/office/drawing/2014/main" id="{28BE83C7-5C73-4624-49CB-248D3DE9543A}"/>
              </a:ext>
            </a:extLst>
          </p:cNvPr>
          <p:cNvSpPr/>
          <p:nvPr/>
        </p:nvSpPr>
        <p:spPr>
          <a:xfrm>
            <a:off x="1106035" y="6913475"/>
            <a:ext cx="3609142" cy="815340"/>
          </a:xfrm>
          <a:prstGeom prst="roundRect">
            <a:avLst>
              <a:gd name="adj" fmla="val 1871"/>
            </a:avLst>
          </a:prstGeom>
          <a:solidFill>
            <a:srgbClr val="F8ECE4"/>
          </a:solidFill>
          <a:ln/>
        </p:spPr>
      </p:sp>
      <p:sp>
        <p:nvSpPr>
          <p:cNvPr id="12" name="Text 7">
            <a:extLst>
              <a:ext uri="{FF2B5EF4-FFF2-40B4-BE49-F238E27FC236}">
                <a16:creationId xmlns:a16="http://schemas.microsoft.com/office/drawing/2014/main" id="{96E0B9EA-A93B-A319-CE87-04CEB73EFF07}"/>
              </a:ext>
            </a:extLst>
          </p:cNvPr>
          <p:cNvSpPr/>
          <p:nvPr/>
        </p:nvSpPr>
        <p:spPr>
          <a:xfrm>
            <a:off x="2051244" y="7184255"/>
            <a:ext cx="1718724" cy="357717"/>
          </a:xfrm>
          <a:prstGeom prst="rect">
            <a:avLst/>
          </a:prstGeom>
          <a:noFill/>
          <a:ln/>
        </p:spPr>
        <p:txBody>
          <a:bodyPr wrap="none" lIns="0" tIns="0" rIns="0" bIns="0" rtlCol="0" anchor="t"/>
          <a:lstStyle/>
          <a:p>
            <a:pPr marL="0" indent="0" algn="l">
              <a:lnSpc>
                <a:spcPts val="1650"/>
              </a:lnSpc>
              <a:buNone/>
            </a:pPr>
            <a:r>
              <a:rPr lang="en-US" b="1" dirty="0">
                <a:solidFill>
                  <a:srgbClr val="151617"/>
                </a:solidFill>
                <a:latin typeface="Montserrat Black" pitchFamily="34" charset="0"/>
                <a:ea typeface="Montserrat Black" pitchFamily="34" charset="-122"/>
                <a:cs typeface="Montserrat Black" pitchFamily="34" charset="-120"/>
              </a:rPr>
              <a:t>Nested Loops</a:t>
            </a:r>
            <a:endParaRPr lang="en-US" dirty="0"/>
          </a:p>
        </p:txBody>
      </p:sp>
      <p:sp>
        <p:nvSpPr>
          <p:cNvPr id="13" name="Shape 8">
            <a:extLst>
              <a:ext uri="{FF2B5EF4-FFF2-40B4-BE49-F238E27FC236}">
                <a16:creationId xmlns:a16="http://schemas.microsoft.com/office/drawing/2014/main" id="{580951F9-4D6F-3328-BB33-C94FB0B647BB}"/>
              </a:ext>
            </a:extLst>
          </p:cNvPr>
          <p:cNvSpPr/>
          <p:nvPr/>
        </p:nvSpPr>
        <p:spPr>
          <a:xfrm>
            <a:off x="4707557" y="6913475"/>
            <a:ext cx="3609142" cy="815340"/>
          </a:xfrm>
          <a:prstGeom prst="rect">
            <a:avLst/>
          </a:prstGeom>
          <a:solidFill>
            <a:srgbClr val="F8ECE4"/>
          </a:solidFill>
          <a:ln/>
        </p:spPr>
      </p:sp>
      <p:sp>
        <p:nvSpPr>
          <p:cNvPr id="14" name="Shape 9">
            <a:extLst>
              <a:ext uri="{FF2B5EF4-FFF2-40B4-BE49-F238E27FC236}">
                <a16:creationId xmlns:a16="http://schemas.microsoft.com/office/drawing/2014/main" id="{37728495-371E-0B8A-B6EC-41C7E5CBAAE4}"/>
              </a:ext>
            </a:extLst>
          </p:cNvPr>
          <p:cNvSpPr/>
          <p:nvPr/>
        </p:nvSpPr>
        <p:spPr>
          <a:xfrm>
            <a:off x="4707556" y="6913475"/>
            <a:ext cx="45719" cy="815340"/>
          </a:xfrm>
          <a:prstGeom prst="roundRect">
            <a:avLst>
              <a:gd name="adj" fmla="val 60000"/>
            </a:avLst>
          </a:prstGeom>
          <a:solidFill>
            <a:srgbClr val="2E2F30"/>
          </a:solidFill>
          <a:ln/>
        </p:spPr>
      </p:sp>
      <p:sp>
        <p:nvSpPr>
          <p:cNvPr id="15" name="Text 10">
            <a:extLst>
              <a:ext uri="{FF2B5EF4-FFF2-40B4-BE49-F238E27FC236}">
                <a16:creationId xmlns:a16="http://schemas.microsoft.com/office/drawing/2014/main" id="{7C51DDB7-CFE8-A280-E0BA-6FA7DF44075F}"/>
              </a:ext>
            </a:extLst>
          </p:cNvPr>
          <p:cNvSpPr/>
          <p:nvPr/>
        </p:nvSpPr>
        <p:spPr>
          <a:xfrm>
            <a:off x="5357308" y="7196906"/>
            <a:ext cx="1718724" cy="357717"/>
          </a:xfrm>
          <a:prstGeom prst="rect">
            <a:avLst/>
          </a:prstGeom>
          <a:noFill/>
          <a:ln/>
        </p:spPr>
        <p:txBody>
          <a:bodyPr wrap="none" lIns="0" tIns="0" rIns="0" bIns="0" rtlCol="0" anchor="t"/>
          <a:lstStyle/>
          <a:p>
            <a:pPr marL="0" indent="0" algn="l">
              <a:lnSpc>
                <a:spcPts val="1650"/>
              </a:lnSpc>
              <a:buNone/>
            </a:pPr>
            <a:r>
              <a:rPr lang="en-US" b="1" dirty="0">
                <a:solidFill>
                  <a:srgbClr val="151617"/>
                </a:solidFill>
                <a:latin typeface="Montserrat Black" pitchFamily="34" charset="0"/>
                <a:ea typeface="Montserrat Black" pitchFamily="34" charset="-122"/>
                <a:cs typeface="Montserrat Black" pitchFamily="34" charset="-120"/>
              </a:rPr>
              <a:t>Conditional Logic</a:t>
            </a:r>
            <a:endParaRPr lang="en-US" dirty="0"/>
          </a:p>
        </p:txBody>
      </p:sp>
      <p:sp>
        <p:nvSpPr>
          <p:cNvPr id="16" name="Shape 11">
            <a:extLst>
              <a:ext uri="{FF2B5EF4-FFF2-40B4-BE49-F238E27FC236}">
                <a16:creationId xmlns:a16="http://schemas.microsoft.com/office/drawing/2014/main" id="{3705E4B4-90A2-1BF5-3817-F275A0F53BE7}"/>
              </a:ext>
            </a:extLst>
          </p:cNvPr>
          <p:cNvSpPr/>
          <p:nvPr/>
        </p:nvSpPr>
        <p:spPr>
          <a:xfrm>
            <a:off x="8309078" y="6913475"/>
            <a:ext cx="3609142" cy="815340"/>
          </a:xfrm>
          <a:prstGeom prst="rect">
            <a:avLst/>
          </a:prstGeom>
          <a:solidFill>
            <a:srgbClr val="F8ECE4"/>
          </a:solidFill>
          <a:ln/>
        </p:spPr>
      </p:sp>
      <p:sp>
        <p:nvSpPr>
          <p:cNvPr id="17" name="Shape 12">
            <a:extLst>
              <a:ext uri="{FF2B5EF4-FFF2-40B4-BE49-F238E27FC236}">
                <a16:creationId xmlns:a16="http://schemas.microsoft.com/office/drawing/2014/main" id="{4AEA67DF-3A00-6BD4-CE97-8E1021440CCD}"/>
              </a:ext>
            </a:extLst>
          </p:cNvPr>
          <p:cNvSpPr/>
          <p:nvPr/>
        </p:nvSpPr>
        <p:spPr>
          <a:xfrm>
            <a:off x="8309077" y="6913475"/>
            <a:ext cx="45719" cy="815340"/>
          </a:xfrm>
          <a:prstGeom prst="roundRect">
            <a:avLst>
              <a:gd name="adj" fmla="val 60000"/>
            </a:avLst>
          </a:prstGeom>
          <a:solidFill>
            <a:srgbClr val="2E2F30"/>
          </a:solidFill>
          <a:ln/>
        </p:spPr>
      </p:sp>
      <p:sp>
        <p:nvSpPr>
          <p:cNvPr id="18" name="Text 13">
            <a:extLst>
              <a:ext uri="{FF2B5EF4-FFF2-40B4-BE49-F238E27FC236}">
                <a16:creationId xmlns:a16="http://schemas.microsoft.com/office/drawing/2014/main" id="{9DAE10BF-0A3C-9ED7-EFF1-9A1EB33F1E1E}"/>
              </a:ext>
            </a:extLst>
          </p:cNvPr>
          <p:cNvSpPr/>
          <p:nvPr/>
        </p:nvSpPr>
        <p:spPr>
          <a:xfrm>
            <a:off x="8801326" y="7215969"/>
            <a:ext cx="2443559" cy="357717"/>
          </a:xfrm>
          <a:prstGeom prst="rect">
            <a:avLst/>
          </a:prstGeom>
          <a:noFill/>
          <a:ln/>
        </p:spPr>
        <p:txBody>
          <a:bodyPr wrap="none" lIns="0" tIns="0" rIns="0" bIns="0" rtlCol="0" anchor="t"/>
          <a:lstStyle/>
          <a:p>
            <a:pPr marL="0" indent="0" algn="l">
              <a:lnSpc>
                <a:spcPts val="1650"/>
              </a:lnSpc>
              <a:buNone/>
            </a:pPr>
            <a:r>
              <a:rPr lang="en-US" b="1" dirty="0">
                <a:solidFill>
                  <a:srgbClr val="151617"/>
                </a:solidFill>
                <a:latin typeface="Montserrat Black" pitchFamily="34" charset="0"/>
                <a:ea typeface="Montserrat Black" pitchFamily="34" charset="-122"/>
                <a:cs typeface="Montserrat Black" pitchFamily="34" charset="-120"/>
              </a:rPr>
              <a:t>Random Computer Choice</a:t>
            </a:r>
            <a:endParaRPr lang="en-US" dirty="0"/>
          </a:p>
        </p:txBody>
      </p:sp>
      <p:sp>
        <p:nvSpPr>
          <p:cNvPr id="19" name="Rectangle 18">
            <a:extLst>
              <a:ext uri="{FF2B5EF4-FFF2-40B4-BE49-F238E27FC236}">
                <a16:creationId xmlns:a16="http://schemas.microsoft.com/office/drawing/2014/main" id="{EB2A2074-5E7C-59D9-0E74-A9A64B65D811}"/>
              </a:ext>
            </a:extLst>
          </p:cNvPr>
          <p:cNvSpPr/>
          <p:nvPr/>
        </p:nvSpPr>
        <p:spPr>
          <a:xfrm>
            <a:off x="12737054" y="7573686"/>
            <a:ext cx="1742739" cy="655914"/>
          </a:xfrm>
          <a:prstGeom prst="rect">
            <a:avLst/>
          </a:prstGeom>
          <a:solidFill>
            <a:srgbClr val="F8EC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53E4559C-567D-176F-5B23-E5155314CD30}"/>
              </a:ext>
            </a:extLst>
          </p:cNvPr>
          <p:cNvPicPr>
            <a:picLocks noChangeAspect="1"/>
          </p:cNvPicPr>
          <p:nvPr/>
        </p:nvPicPr>
        <p:blipFill>
          <a:blip r:embed="rId3"/>
          <a:stretch>
            <a:fillRect/>
          </a:stretch>
        </p:blipFill>
        <p:spPr>
          <a:xfrm>
            <a:off x="7076032" y="492411"/>
            <a:ext cx="5959169" cy="595148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1212</Words>
  <Application>Microsoft Office PowerPoint</Application>
  <PresentationFormat>Custom</PresentationFormat>
  <Paragraphs>163</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Consolas</vt:lpstr>
      <vt:lpstr>Arial</vt:lpstr>
      <vt:lpstr>Montserrat Black</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Shailesh Kulkarni</cp:lastModifiedBy>
  <cp:revision>5</cp:revision>
  <dcterms:created xsi:type="dcterms:W3CDTF">2026-02-15T17:10:44Z</dcterms:created>
  <dcterms:modified xsi:type="dcterms:W3CDTF">2026-02-16T14:48:06Z</dcterms:modified>
</cp:coreProperties>
</file>